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2.xml" ContentType="application/vnd.openxmlformats-officedocument.presentationml.notesSlide+xml"/>
  <Override PartName="/ppt/charts/chart12.xml" ContentType="application/vnd.openxmlformats-officedocument.drawingml.chart+xml"/>
  <Override PartName="/ppt/notesSlides/notesSlide3.xml" ContentType="application/vnd.openxmlformats-officedocument.presentationml.notesSl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theme/themeOverride2.xml" ContentType="application/vnd.openxmlformats-officedocument.themeOverride+xml"/>
  <Override PartName="/ppt/charts/chart20.xml" ContentType="application/vnd.openxmlformats-officedocument.drawingml.chart+xml"/>
  <Override PartName="/ppt/theme/themeOverride3.xml" ContentType="application/vnd.openxmlformats-officedocument.themeOverride+xml"/>
  <Override PartName="/ppt/drawings/drawing1.xml" ContentType="application/vnd.openxmlformats-officedocument.drawingml.chartshapes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3" r:id="rId1"/>
  </p:sldMasterIdLst>
  <p:notesMasterIdLst>
    <p:notesMasterId r:id="rId67"/>
  </p:notesMasterIdLst>
  <p:sldIdLst>
    <p:sldId id="319" r:id="rId2"/>
    <p:sldId id="332" r:id="rId3"/>
    <p:sldId id="337" r:id="rId4"/>
    <p:sldId id="365" r:id="rId5"/>
    <p:sldId id="257" r:id="rId6"/>
    <p:sldId id="259" r:id="rId7"/>
    <p:sldId id="261" r:id="rId8"/>
    <p:sldId id="363" r:id="rId9"/>
    <p:sldId id="327" r:id="rId10"/>
    <p:sldId id="260" r:id="rId11"/>
    <p:sldId id="267" r:id="rId12"/>
    <p:sldId id="262" r:id="rId13"/>
    <p:sldId id="263" r:id="rId14"/>
    <p:sldId id="268" r:id="rId15"/>
    <p:sldId id="364" r:id="rId16"/>
    <p:sldId id="264" r:id="rId17"/>
    <p:sldId id="373" r:id="rId18"/>
    <p:sldId id="349" r:id="rId19"/>
    <p:sldId id="279" r:id="rId20"/>
    <p:sldId id="280" r:id="rId21"/>
    <p:sldId id="278" r:id="rId22"/>
    <p:sldId id="351" r:id="rId23"/>
    <p:sldId id="352" r:id="rId24"/>
    <p:sldId id="353" r:id="rId25"/>
    <p:sldId id="282" r:id="rId26"/>
    <p:sldId id="366" r:id="rId27"/>
    <p:sldId id="297" r:id="rId28"/>
    <p:sldId id="347" r:id="rId29"/>
    <p:sldId id="348" r:id="rId30"/>
    <p:sldId id="367" r:id="rId31"/>
    <p:sldId id="291" r:id="rId32"/>
    <p:sldId id="290" r:id="rId33"/>
    <p:sldId id="321" r:id="rId34"/>
    <p:sldId id="368" r:id="rId35"/>
    <p:sldId id="339" r:id="rId36"/>
    <p:sldId id="374" r:id="rId37"/>
    <p:sldId id="299" r:id="rId38"/>
    <p:sldId id="355" r:id="rId39"/>
    <p:sldId id="334" r:id="rId40"/>
    <p:sldId id="302" r:id="rId41"/>
    <p:sldId id="285" r:id="rId42"/>
    <p:sldId id="330" r:id="rId43"/>
    <p:sldId id="356" r:id="rId44"/>
    <p:sldId id="329" r:id="rId45"/>
    <p:sldId id="286" r:id="rId46"/>
    <p:sldId id="307" r:id="rId47"/>
    <p:sldId id="357" r:id="rId48"/>
    <p:sldId id="358" r:id="rId49"/>
    <p:sldId id="318" r:id="rId50"/>
    <p:sldId id="359" r:id="rId51"/>
    <p:sldId id="311" r:id="rId52"/>
    <p:sldId id="360" r:id="rId53"/>
    <p:sldId id="369" r:id="rId54"/>
    <p:sldId id="370" r:id="rId55"/>
    <p:sldId id="371" r:id="rId56"/>
    <p:sldId id="372" r:id="rId57"/>
    <p:sldId id="316" r:id="rId58"/>
    <p:sldId id="312" r:id="rId59"/>
    <p:sldId id="304" r:id="rId60"/>
    <p:sldId id="313" r:id="rId61"/>
    <p:sldId id="314" r:id="rId62"/>
    <p:sldId id="336" r:id="rId63"/>
    <p:sldId id="258" r:id="rId64"/>
    <p:sldId id="317" r:id="rId65"/>
    <p:sldId id="325" r:id="rId66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99FF"/>
    <a:srgbClr val="4B8A32"/>
    <a:srgbClr val="990000"/>
    <a:srgbClr val="FF9900"/>
    <a:srgbClr val="0000FF"/>
    <a:srgbClr val="8000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72" autoAdjust="0"/>
    <p:restoredTop sz="93474" autoAdjust="0"/>
  </p:normalViewPr>
  <p:slideViewPr>
    <p:cSldViewPr>
      <p:cViewPr varScale="1">
        <p:scale>
          <a:sx n="68" d="100"/>
          <a:sy n="68" d="100"/>
        </p:scale>
        <p:origin x="156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ork\Desktop\&#1057;&#1093;&#1086;&#1076;\&#1089;&#1093;&#1086;&#1076;%202018%20&#1075;&#1086;&#1076;\&#1054;&#1069;%20&#1044;&#1080;&#1072;&#1075;&#1088;&#1072;&#1084;&#1084;&#1099;%20&#1079;&#1072;%202018%20&#1075;&#1086;&#1076;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ork\Desktop\&#1057;&#1093;&#1086;&#1076;\&#1089;&#1093;&#1086;&#1076;%202018%20&#1075;&#1086;&#1076;\&#1054;&#1069;%20&#1044;&#1080;&#1072;&#1075;&#1088;&#1072;&#1084;&#1084;&#1099;%20&#1079;&#1072;%202018%20&#1075;&#1086;&#1076;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ork\Desktop\&#1057;&#1093;&#1086;&#1076;\&#1089;&#1093;&#1086;&#1076;%202018%20&#1075;&#1086;&#1076;\&#1076;&#1080;&#1072;&#1075;&#1088;&#1072;&#1084;&#1084;&#1099;%20&#1103;.xls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ork\Desktop\&#1057;&#1093;&#1086;&#1076;\&#1089;&#1093;&#1086;&#1076;%202018%20&#1075;&#1086;&#1076;\&#1076;&#1080;&#1072;&#1075;&#1088;&#1072;&#1084;&#1084;&#1099;%20&#1103;.xls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ork\Desktop\&#1057;&#1093;&#1086;&#1076;\&#1089;&#1093;&#1086;&#1076;%202018%20&#1075;&#1086;&#1076;\&#1076;&#1080;&#1072;&#1075;&#1088;&#1072;&#1084;&#1084;&#1099;%20&#1103;.xls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ork\Desktop\&#1057;&#1093;&#1086;&#1076;\&#1089;&#1093;&#1086;&#1076;%202018%20&#1075;&#1086;&#1076;\&#1076;&#1080;&#1072;&#1075;&#1088;&#1072;&#1084;&#1084;&#1099;%20&#1103;.xls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ork\Desktop\&#1057;&#1093;&#1086;&#1076;\&#1089;&#1093;&#1086;&#1076;%202018%20&#1075;&#1086;&#1076;\&#1054;&#1069;%20&#1044;&#1080;&#1072;&#1075;&#1088;&#1072;&#1084;&#1084;&#1099;%20&#1079;&#1072;%202018%20&#1075;&#1086;&#1076;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ork\Desktop\&#1057;&#1093;&#1086;&#1076;\&#1089;&#1093;&#1086;&#1076;%202018%20&#1075;&#1086;&#1076;\&#1054;&#1069;%20&#1044;&#1080;&#1072;&#1075;&#1088;&#1072;&#1084;&#1084;&#1099;%20&#1079;&#1072;%202018%20&#1075;&#1086;&#1076;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ork\Desktop\&#1057;&#1093;&#1086;&#1076;\&#1089;&#1093;&#1086;&#1076;%202018%20&#1075;&#1086;&#1076;\&#1076;&#1080;&#1072;&#1075;&#1088;&#1072;&#1084;&#1084;&#1099;%20&#1103;.xls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ork\Desktop\&#1057;&#1093;&#1086;&#1076;\&#1089;&#1093;&#1086;&#1076;%202018%20&#1075;&#1086;&#1076;\&#1076;&#1080;&#1072;&#1075;&#1088;&#1072;&#1084;&#1084;&#1099;%20&#1103;.xls" TargetMode="Externa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themeOverride" Target="../theme/themeOverride2.xml"/><Relationship Id="rId4" Type="http://schemas.openxmlformats.org/officeDocument/2006/relationships/oleObject" Target="file:///C:\Users\Work\Desktop\&#1057;&#1093;&#1086;&#1076;\&#1089;&#1093;&#1086;&#1076;%202018%20&#1075;&#1086;&#1076;\&#1076;&#1080;&#1072;&#1075;&#1088;&#1072;&#1084;&#1084;&#1099;%20&#1103;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ork\Desktop\&#1057;&#1093;&#1086;&#1076;\&#1089;&#1093;&#1086;&#1076;%202018%20&#1075;&#1086;&#1076;\&#1054;&#1069;%20&#1044;&#1080;&#1072;&#1075;&#1088;&#1072;&#1084;&#1084;&#1099;%20&#1079;&#1072;%202018%20&#1075;&#1086;&#1076;.xlsx" TargetMode="Externa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F:\&#1089;&#1093;&#1086;&#1076;%202016%20&#1075;&#1086;&#1076;\&#1076;&#1080;&#1072;&#1075;&#1088;&#1072;&#1084;&#1084;&#1099;%20&#1042;&#1072;&#1088;&#1100;&#1077;&#1075;&#1072;&#1085;.xls" TargetMode="External"/><Relationship Id="rId1" Type="http://schemas.openxmlformats.org/officeDocument/2006/relationships/themeOverride" Target="../theme/themeOverride3.xm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ork\Desktop\&#1057;&#1093;&#1086;&#1076;\&#1089;&#1093;&#1086;&#1076;%202018%20&#1075;&#1086;&#1076;\&#1076;&#1080;&#1072;&#1075;&#1088;&#1072;&#1084;&#1084;&#1099;%20&#1103;.xls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ork\Desktop\&#1057;&#1093;&#1086;&#1076;\&#1089;&#1093;&#1086;&#1076;%202018%20&#1075;&#1086;&#1076;\&#1076;&#1080;&#1072;&#1075;&#1088;&#1072;&#1084;&#1084;&#1099;%20&#1103;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ork\Desktop\&#1057;&#1093;&#1086;&#1076;\&#1089;&#1093;&#1086;&#1076;%202018%20&#1075;&#1086;&#1076;\&#1044;&#1080;&#1072;&#1075;&#1088;&#1072;&#1084;&#1084;&#1099;%202018%20&#1075;&#1086;&#1076;%20%20&#1054;&#1069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ork\Desktop\&#1057;&#1093;&#1086;&#1076;\&#1089;&#1093;&#1086;&#1076;%202018%20&#1075;&#1086;&#1076;\&#1054;&#1069;%20&#1044;&#1080;&#1072;&#1075;&#1088;&#1072;&#1084;&#1084;&#1099;%20&#1079;&#1072;%202018%20&#1075;&#1086;&#1076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ork\Desktop\&#1057;&#1093;&#1086;&#1076;\&#1089;&#1093;&#1086;&#1076;%202018%20&#1075;&#1086;&#1076;\&#1044;&#1080;&#1072;&#1075;&#1088;&#1072;&#1084;&#1084;&#1099;%202018%20&#1075;&#1086;&#1076;%20%20&#1054;&#1069;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ork\Desktop\&#1057;&#1093;&#1086;&#1076;\&#1089;&#1093;&#1086;&#1076;%202018%20&#1075;&#1086;&#1076;\&#1054;&#1069;%20&#1044;&#1080;&#1072;&#1075;&#1088;&#1072;&#1084;&#1084;&#1099;%20&#1079;&#1072;%202018%20&#1075;&#1086;&#1076;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ork\Desktop\&#1057;&#1093;&#1086;&#1076;\&#1089;&#1093;&#1086;&#1076;%202018%20&#1075;&#1086;&#1076;\&#1044;&#1080;&#1072;&#1075;&#1088;&#1072;&#1084;&#1084;&#1099;%202018%20&#1075;&#1086;&#1076;%20%20&#1054;&#1069;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ork\Desktop\&#1057;&#1093;&#1086;&#1076;\&#1089;&#1093;&#1086;&#1076;%202018%20&#1075;&#1086;&#1076;\&#1044;&#1080;&#1072;&#1075;&#1088;&#1072;&#1084;&#1084;&#1099;%202018%20&#1075;&#1086;&#1076;%20%20&#1054;&#1069;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ork\Desktop\&#1057;&#1093;&#1086;&#1076;\&#1089;&#1093;&#1086;&#1076;%202018%20&#1075;&#1086;&#1076;\&#1054;&#1069;%20&#1044;&#1080;&#1072;&#1075;&#1088;&#1072;&#1084;&#1084;&#1099;%20&#1079;&#1072;%202018%20&#1075;&#1086;&#1076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Численность населения</a:t>
            </a:r>
          </a:p>
          <a:p>
            <a:pPr>
              <a:defRPr sz="1400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городского поселения Новоаганск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 sz="1400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01.01.2019 </a:t>
            </a:r>
          </a:p>
        </c:rich>
      </c:tx>
      <c:layout>
        <c:manualLayout>
          <c:xMode val="edge"/>
          <c:yMode val="edge"/>
          <c:x val="1.6713305067635804E-2"/>
          <c:y val="2.5361283847389587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6280637997173482E-2"/>
          <c:y val="0.43614268438930326"/>
          <c:w val="0.63050938824954572"/>
          <c:h val="0.49580839406219612"/>
        </c:manualLayout>
      </c:layout>
      <c:pie3DChart>
        <c:varyColors val="1"/>
        <c:ser>
          <c:idx val="0"/>
          <c:order val="0"/>
          <c:explosion val="27"/>
          <c:dPt>
            <c:idx val="0"/>
            <c:bubble3D val="0"/>
            <c:explosion val="33"/>
            <c:extLst>
              <c:ext xmlns:c16="http://schemas.microsoft.com/office/drawing/2014/chart" uri="{C3380CC4-5D6E-409C-BE32-E72D297353CC}">
                <c16:uniqueId val="{00000000-B656-460F-907C-771606251F4D}"/>
              </c:ext>
            </c:extLst>
          </c:dPt>
          <c:dPt>
            <c:idx val="1"/>
            <c:bubble3D val="0"/>
            <c:explosion val="34"/>
            <c:extLst>
              <c:ext xmlns:c16="http://schemas.microsoft.com/office/drawing/2014/chart" uri="{C3380CC4-5D6E-409C-BE32-E72D297353CC}">
                <c16:uniqueId val="{00000001-B656-460F-907C-771606251F4D}"/>
              </c:ext>
            </c:extLst>
          </c:dPt>
          <c:dLbls>
            <c:dLbl>
              <c:idx val="0"/>
              <c:layout>
                <c:manualLayout>
                  <c:x val="-8.9252469395524281E-2"/>
                  <c:y val="-0.20581186610932894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953</a:t>
                    </a:r>
                    <a:r>
                      <a:rPr lang="ru-RU" dirty="0" smtClean="0"/>
                      <a:t>9 чел.; </a:t>
                    </a:r>
                    <a:endParaRPr lang="ru-RU" dirty="0"/>
                  </a:p>
                  <a:p>
                    <a:r>
                      <a:rPr lang="ru-RU" dirty="0"/>
                      <a:t>95%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656-460F-907C-771606251F4D}"/>
                </c:ext>
              </c:extLst>
            </c:dLbl>
            <c:dLbl>
              <c:idx val="1"/>
              <c:layout>
                <c:manualLayout>
                  <c:x val="4.5188034701769152E-2"/>
                  <c:y val="-4.2755905511811049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50</a:t>
                    </a:r>
                    <a:r>
                      <a:rPr lang="ru-RU" dirty="0" smtClean="0"/>
                      <a:t>2 чел.;</a:t>
                    </a:r>
                    <a:endParaRPr lang="ru-RU" dirty="0"/>
                  </a:p>
                  <a:p>
                    <a:r>
                      <a:rPr lang="ru-RU" dirty="0"/>
                      <a:t>5%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656-460F-907C-771606251F4D}"/>
                </c:ext>
              </c:extLst>
            </c:dLbl>
            <c:spPr>
              <a:gradFill>
                <a:gsLst>
                  <a:gs pos="23000">
                    <a:schemeClr val="accent3">
                      <a:lumMod val="60000"/>
                      <a:lumOff val="40000"/>
                    </a:schemeClr>
                  </a:gs>
                  <a:gs pos="100000">
                    <a:srgbClr val="DEFB4B"/>
                  </a:gs>
                </a:gsLst>
                <a:path path="circle">
                  <a:fillToRect l="100000" t="100000"/>
                </a:path>
              </a:gradFill>
              <a:ln w="15875">
                <a:solidFill>
                  <a:srgbClr val="C00000"/>
                </a:solidFill>
              </a:ln>
            </c:spPr>
            <c:txPr>
              <a:bodyPr/>
              <a:lstStyle/>
              <a:p>
                <a:pPr>
                  <a:defRPr sz="11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демография!$B$37:$B$38</c:f>
              <c:strCache>
                <c:ptCount val="2"/>
                <c:pt idx="0">
                  <c:v>п.г.т Новоаганск</c:v>
                </c:pt>
                <c:pt idx="1">
                  <c:v>с. Варьеган</c:v>
                </c:pt>
              </c:strCache>
            </c:strRef>
          </c:cat>
          <c:val>
            <c:numRef>
              <c:f>демография!$C$37:$C$38</c:f>
              <c:numCache>
                <c:formatCode>General</c:formatCode>
                <c:ptCount val="2"/>
                <c:pt idx="0">
                  <c:v>9539</c:v>
                </c:pt>
                <c:pt idx="1">
                  <c:v>502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56-460F-907C-771606251F4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plotVisOnly val="1"/>
    <c:dispBlanksAs val="zero"/>
    <c:showDLblsOverMax val="0"/>
  </c:chart>
  <c:spPr>
    <a:noFill/>
    <a:ln cap="rnd">
      <a:noFill/>
    </a:ln>
    <a:effectLst/>
    <a:scene3d>
      <a:camera prst="orthographicFront"/>
      <a:lightRig rig="threePt" dir="t"/>
    </a:scene3d>
    <a:sp3d>
      <a:bevelT w="44450"/>
    </a:sp3d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ru-RU" sz="1400" baseline="0">
                <a:latin typeface="Times New Roman" pitchFamily="18" charset="0"/>
              </a:rPr>
              <a:t>Структура отгруженных товаров собственного производства, выполненных работ и услуг собственными силами по видам экономической деятельности </a:t>
            </a:r>
          </a:p>
          <a:p>
            <a:pPr>
              <a:defRPr sz="1400"/>
            </a:pPr>
            <a:r>
              <a:rPr lang="ru-RU" sz="1400" b="0" i="0" baseline="0">
                <a:latin typeface="Times New Roman" pitchFamily="18" charset="0"/>
              </a:rPr>
              <a:t>(по крупным  и средним организациям)</a:t>
            </a:r>
          </a:p>
        </c:rich>
      </c:tx>
      <c:layout>
        <c:manualLayout>
          <c:xMode val="edge"/>
          <c:yMode val="edge"/>
          <c:x val="0.12575325261761636"/>
          <c:y val="2.5251337253729449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5889371169324071"/>
          <c:y val="0.37034785208810922"/>
          <c:w val="0.59886099417628158"/>
          <c:h val="0.35717598591315386"/>
        </c:manualLayout>
      </c:layout>
      <c:ofPieChart>
        <c:ofPieType val="bar"/>
        <c:varyColors val="1"/>
        <c:ser>
          <c:idx val="0"/>
          <c:order val="0"/>
          <c:tx>
            <c:strRef>
              <c:f>'Структура отгружен. тов.'!$A$4</c:f>
              <c:strCache>
                <c:ptCount val="1"/>
                <c:pt idx="0">
                  <c:v>100</c:v>
                </c:pt>
              </c:strCache>
            </c:strRef>
          </c:tx>
          <c:spPr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c:spPr>
          <c:dLbls>
            <c:dLbl>
              <c:idx val="0"/>
              <c:layout>
                <c:manualLayout>
                  <c:x val="1.2307692307692308E-2"/>
                  <c:y val="-1.406469760900146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добыча полезных ископаемых 
</a:t>
                    </a:r>
                    <a:r>
                      <a:rPr lang="ru-RU" dirty="0" smtClean="0"/>
                      <a:t>96,8</a:t>
                    </a:r>
                    <a:r>
                      <a:rPr lang="ru-RU" dirty="0"/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9F2-4526-8A80-05F604947E83}"/>
                </c:ext>
              </c:extLst>
            </c:dLbl>
            <c:dLbl>
              <c:idx val="1"/>
              <c:layout>
                <c:manualLayout>
                  <c:x val="3.3831948291782085E-2"/>
                  <c:y val="-0.10126582278481035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обеспечение электрической энергией, газом и паром
0,2%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9F2-4526-8A80-05F604947E83}"/>
                </c:ext>
              </c:extLst>
            </c:dLbl>
            <c:dLbl>
              <c:idx val="2"/>
              <c:layout>
                <c:manualLayout>
                  <c:x val="2.9447762995142849E-2"/>
                  <c:y val="8.4352506784109715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водоснабжение; водоотведение, организация сбора и утилизации отходов
1,3 %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9F2-4526-8A80-05F604947E83}"/>
                </c:ext>
              </c:extLst>
            </c:dLbl>
            <c:dLbl>
              <c:idx val="3"/>
              <c:layout>
                <c:manualLayout>
                  <c:x val="5.355479457034637E-2"/>
                  <c:y val="0.20534458509142101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иные виды деятельности 
1,7 %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9F2-4526-8A80-05F604947E8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3,2%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9F2-4526-8A80-05F604947E83}"/>
                </c:ext>
              </c:extLst>
            </c:dLbl>
            <c:spPr>
              <a:gradFill>
                <a:gsLst>
                  <a:gs pos="0">
                    <a:srgbClr val="A8F6B1"/>
                  </a:gs>
                  <a:gs pos="64999">
                    <a:schemeClr val="bg1">
                      <a:lumMod val="95000"/>
                    </a:schemeClr>
                  </a:gs>
                  <a:gs pos="93000">
                    <a:srgbClr val="D1C39F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  <c:txPr>
              <a:bodyPr/>
              <a:lstStyle/>
              <a:p>
                <a:pPr>
                  <a:defRPr sz="11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отгружен. тов.'!$B$3:$E$3</c:f>
              <c:strCache>
                <c:ptCount val="4"/>
                <c:pt idx="0">
                  <c:v>добыча полезных ископаемых </c:v>
                </c:pt>
                <c:pt idx="1">
                  <c:v>обеспечение электрической энергией, газом и паром</c:v>
                </c:pt>
                <c:pt idx="2">
                  <c:v>водоснабжение; водоотведение, организация сбора и утилизации отходов</c:v>
                </c:pt>
                <c:pt idx="3">
                  <c:v>иные виды деятельности </c:v>
                </c:pt>
              </c:strCache>
            </c:strRef>
          </c:cat>
          <c:val>
            <c:numRef>
              <c:f>'Структура отгружен. тов.'!$B$4:$E$4</c:f>
              <c:numCache>
                <c:formatCode>General</c:formatCode>
                <c:ptCount val="4"/>
                <c:pt idx="0">
                  <c:v>96.8</c:v>
                </c:pt>
                <c:pt idx="1">
                  <c:v>0.2</c:v>
                </c:pt>
                <c:pt idx="2">
                  <c:v>1.3</c:v>
                </c:pt>
                <c:pt idx="3">
                  <c:v>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9F2-4526-8A80-05F604947E8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gapWidth val="142"/>
        <c:splitType val="percent"/>
        <c:splitPos val="3"/>
        <c:secondPieSize val="56"/>
        <c:serLines/>
      </c:ofPieChart>
      <c:spPr>
        <a:noFill/>
        <a:ln w="25400">
          <a:noFill/>
        </a:ln>
      </c:spPr>
    </c:plotArea>
    <c:plotVisOnly val="1"/>
    <c:dispBlanksAs val="zero"/>
    <c:showDLblsOverMax val="0"/>
  </c:chart>
  <c:spPr>
    <a:noFill/>
    <a:ln cap="rnd">
      <a:solidFill>
        <a:schemeClr val="tx1"/>
      </a:solidFill>
      <a:round/>
    </a:ln>
    <a:effectLst/>
    <a:scene3d>
      <a:camera prst="orthographicFront"/>
      <a:lightRig rig="soft" dir="t"/>
    </a:scene3d>
    <a:sp3d>
      <a:bevelT w="44450"/>
    </a:sp3d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200" b="1" i="0" strike="noStrike">
                <a:solidFill>
                  <a:srgbClr val="000000"/>
                </a:solidFill>
                <a:latin typeface="Times New Roman"/>
                <a:cs typeface="Times New Roman"/>
              </a:rPr>
              <a:t>Динамика доходов бюджета </a:t>
            </a:r>
          </a:p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200" b="1" i="0" strike="noStrike">
                <a:solidFill>
                  <a:srgbClr val="000000"/>
                </a:solidFill>
                <a:latin typeface="Times New Roman"/>
                <a:cs typeface="Times New Roman"/>
              </a:rPr>
              <a:t>городского поселения Новоаганск</a:t>
            </a:r>
          </a:p>
        </c:rich>
      </c:tx>
      <c:layout>
        <c:manualLayout>
          <c:xMode val="edge"/>
          <c:yMode val="edge"/>
          <c:x val="0.29690065676540112"/>
          <c:y val="3.2036518690977643E-2"/>
        </c:manualLayout>
      </c:layout>
      <c:overlay val="0"/>
      <c:spPr>
        <a:noFill/>
        <a:ln w="25400">
          <a:noFill/>
        </a:ln>
      </c:spPr>
    </c:title>
    <c:autoTitleDeleted val="0"/>
    <c:view3D>
      <c:rotX val="10"/>
      <c:rotY val="30"/>
      <c:depthPercent val="80"/>
      <c:rAngAx val="1"/>
    </c:view3D>
    <c:floor>
      <c:thickness val="0"/>
      <c:spPr>
        <a:gradFill flip="none" rotWithShape="1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path path="circle">
            <a:fillToRect l="100000" t="100000"/>
          </a:path>
          <a:tileRect r="-100000" b="-100000"/>
        </a:gradFill>
      </c:spPr>
    </c:floor>
    <c:sideWall>
      <c:thickness val="0"/>
      <c:sp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</c:spPr>
    </c:sideWall>
    <c:backWall>
      <c:thickness val="0"/>
      <c:sp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</c:spPr>
    </c:backWall>
    <c:plotArea>
      <c:layout>
        <c:manualLayout>
          <c:layoutTarget val="inner"/>
          <c:xMode val="edge"/>
          <c:yMode val="edge"/>
          <c:x val="7.8388236371819311E-2"/>
          <c:y val="1.3220067097308367E-2"/>
          <c:w val="0.93019726858877205"/>
          <c:h val="0.9001721170395878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'Бюджет '!$P$3</c:f>
              <c:strCache>
                <c:ptCount val="1"/>
                <c:pt idx="0">
                  <c:v>2016 год</c:v>
                </c:pt>
              </c:strCache>
            </c:strRef>
          </c:tx>
          <c:spPr>
            <a:solidFill>
              <a:srgbClr val="D24A91"/>
            </a:solidFill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'Бюджет '!$Q$2:$S$2</c:f>
              <c:strCache>
                <c:ptCount val="3"/>
                <c:pt idx="0">
                  <c:v>Неналоговые доходы поселения, млн. руб.</c:v>
                </c:pt>
                <c:pt idx="1">
                  <c:v>Налоговые доходы поселения, млн. руб.</c:v>
                </c:pt>
                <c:pt idx="2">
                  <c:v>Безвозмездные поступления, млн. руб.</c:v>
                </c:pt>
              </c:strCache>
            </c:strRef>
          </c:cat>
          <c:val>
            <c:numRef>
              <c:f>'Бюджет '!$Q$3:$S$3</c:f>
              <c:numCache>
                <c:formatCode>General</c:formatCode>
                <c:ptCount val="3"/>
                <c:pt idx="0" formatCode="#,##0.0">
                  <c:v>7.2</c:v>
                </c:pt>
                <c:pt idx="1">
                  <c:v>15.4</c:v>
                </c:pt>
                <c:pt idx="2" formatCode="0.00">
                  <c:v>171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85-4B7B-84C4-0A4F413A6259}"/>
            </c:ext>
          </c:extLst>
        </c:ser>
        <c:ser>
          <c:idx val="1"/>
          <c:order val="1"/>
          <c:tx>
            <c:strRef>
              <c:f>'Бюджет '!$P$4</c:f>
              <c:strCache>
                <c:ptCount val="1"/>
                <c:pt idx="0">
                  <c:v>2017 год</c:v>
                </c:pt>
              </c:strCache>
            </c:strRef>
          </c:tx>
          <c:spPr>
            <a:solidFill>
              <a:srgbClr val="9920E4"/>
            </a:solidFill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'Бюджет '!$Q$2:$S$2</c:f>
              <c:strCache>
                <c:ptCount val="3"/>
                <c:pt idx="0">
                  <c:v>Неналоговые доходы поселения, млн. руб.</c:v>
                </c:pt>
                <c:pt idx="1">
                  <c:v>Налоговые доходы поселения, млн. руб.</c:v>
                </c:pt>
                <c:pt idx="2">
                  <c:v>Безвозмездные поступления, млн. руб.</c:v>
                </c:pt>
              </c:strCache>
            </c:strRef>
          </c:cat>
          <c:val>
            <c:numRef>
              <c:f>'Бюджет '!$Q$4:$S$4</c:f>
              <c:numCache>
                <c:formatCode>#,##0.0</c:formatCode>
                <c:ptCount val="3"/>
                <c:pt idx="0">
                  <c:v>16.018999999999988</c:v>
                </c:pt>
                <c:pt idx="1">
                  <c:v>20.145</c:v>
                </c:pt>
                <c:pt idx="2" formatCode="0.00">
                  <c:v>183.489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85-4B7B-84C4-0A4F413A6259}"/>
            </c:ext>
          </c:extLst>
        </c:ser>
        <c:ser>
          <c:idx val="2"/>
          <c:order val="2"/>
          <c:tx>
            <c:strRef>
              <c:f>'Бюджет '!$P$5</c:f>
              <c:strCache>
                <c:ptCount val="1"/>
                <c:pt idx="0">
                  <c:v>2018 год</c:v>
                </c:pt>
              </c:strCache>
            </c:strRef>
          </c:tx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'Бюджет '!$Q$2:$S$2</c:f>
              <c:strCache>
                <c:ptCount val="3"/>
                <c:pt idx="0">
                  <c:v>Неналоговые доходы поселения, млн. руб.</c:v>
                </c:pt>
                <c:pt idx="1">
                  <c:v>Налоговые доходы поселения, млн. руб.</c:v>
                </c:pt>
                <c:pt idx="2">
                  <c:v>Безвозмездные поступления, млн. руб.</c:v>
                </c:pt>
              </c:strCache>
            </c:strRef>
          </c:cat>
          <c:val>
            <c:numRef>
              <c:f>'Бюджет '!$Q$5:$S$5</c:f>
              <c:numCache>
                <c:formatCode>#,##0.0</c:formatCode>
                <c:ptCount val="3"/>
                <c:pt idx="0">
                  <c:v>38.269000000000013</c:v>
                </c:pt>
                <c:pt idx="1">
                  <c:v>23.812999999999999</c:v>
                </c:pt>
                <c:pt idx="2" formatCode="0.00">
                  <c:v>177.042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85-4B7B-84C4-0A4F413A62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364994560"/>
        <c:axId val="364996096"/>
        <c:axId val="0"/>
      </c:bar3DChart>
      <c:catAx>
        <c:axId val="36499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5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364996096"/>
        <c:crosses val="autoZero"/>
        <c:auto val="1"/>
        <c:lblAlgn val="ctr"/>
        <c:lblOffset val="100"/>
        <c:noMultiLvlLbl val="0"/>
      </c:catAx>
      <c:valAx>
        <c:axId val="364996096"/>
        <c:scaling>
          <c:orientation val="minMax"/>
        </c:scaling>
        <c:delete val="0"/>
        <c:axPos val="l"/>
        <c:majorGridlines/>
        <c:numFmt formatCode="#,##0.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05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3649945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8057663125948406"/>
          <c:y val="0.1411360207880992"/>
          <c:w val="0.50227617602427921"/>
          <c:h val="4.1308150434683985E-2"/>
        </c:manualLayout>
      </c:layout>
      <c:overlay val="0"/>
      <c:sp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 r="-100000" b="-100000"/>
        </a:gradFill>
        <a:ln>
          <a:solidFill>
            <a:srgbClr val="32DA52"/>
          </a:solidFill>
        </a:ln>
      </c:spPr>
      <c:txPr>
        <a:bodyPr/>
        <a:lstStyle/>
        <a:p>
          <a:pPr>
            <a:defRPr sz="101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ru-RU"/>
              <a:t> Доходы бюджета городского поселения Новоаганск
за 2018 год, млн. руб.</a:t>
            </a:r>
          </a:p>
        </c:rich>
      </c:tx>
      <c:layout>
        <c:manualLayout>
          <c:xMode val="edge"/>
          <c:yMode val="edge"/>
          <c:x val="0.26822761877518653"/>
          <c:y val="3.8132723177679205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7.8492501715293955E-2"/>
          <c:y val="0.24209968456263881"/>
          <c:w val="0.73651474063667366"/>
          <c:h val="0.53147222641569392"/>
        </c:manualLayout>
      </c:layout>
      <c:ofPieChart>
        <c:ofPieType val="pie"/>
        <c:varyColors val="1"/>
        <c:ser>
          <c:idx val="0"/>
          <c:order val="0"/>
          <c:explosion val="4"/>
          <c:dLbls>
            <c:dLbl>
              <c:idx val="0"/>
              <c:layout>
                <c:manualLayout>
                  <c:x val="2.7662517289073461E-2"/>
                  <c:y val="1.614530776992937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0D0-4B6D-B3CC-38FE032CD385}"/>
                </c:ext>
              </c:extLst>
            </c:dLbl>
            <c:dLbl>
              <c:idx val="1"/>
              <c:layout>
                <c:manualLayout>
                  <c:x val="5.5325034578146685E-2"/>
                  <c:y val="9.283551967709384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0D0-4B6D-B3CC-38FE032CD385}"/>
                </c:ext>
              </c:extLst>
            </c:dLbl>
            <c:dLbl>
              <c:idx val="2"/>
              <c:layout>
                <c:manualLayout>
                  <c:x val="0.11036593082114736"/>
                  <c:y val="-0.2516855199438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0D0-4B6D-B3CC-38FE032CD385}"/>
                </c:ext>
              </c:extLst>
            </c:dLbl>
            <c:dLbl>
              <c:idx val="3"/>
              <c:layout>
                <c:manualLayout>
                  <c:x val="2.0230830521184868E-2"/>
                  <c:y val="-0.1197610069868028"/>
                </c:manualLayout>
              </c:layout>
              <c:tx>
                <c:rich>
                  <a:bodyPr/>
                  <a:lstStyle/>
                  <a:p>
                    <a:pPr>
                      <a:defRPr sz="1100" b="1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/>
                      <a:t>Доходы от уплаты акцизов
5,807
2,4%</a:t>
                    </a:r>
                  </a:p>
                </c:rich>
              </c:tx>
              <c:numFmt formatCode="0.0000%" sourceLinked="0"/>
              <c:spPr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accent1"/>
                  </a:solidFill>
                </a:ln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0D0-4B6D-B3CC-38FE032CD385}"/>
                </c:ext>
              </c:extLst>
            </c:dLbl>
            <c:dLbl>
              <c:idx val="4"/>
              <c:layout>
                <c:manualLayout>
                  <c:x val="9.6818810511757596E-3"/>
                  <c:y val="3.0272452068617586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0D0-4B6D-B3CC-38FE032CD385}"/>
                </c:ext>
              </c:extLst>
            </c:dLbl>
            <c:dLbl>
              <c:idx val="5"/>
              <c:layout>
                <c:manualLayout>
                  <c:x val="6.25E-2"/>
                  <c:y val="-8.4464345125873516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0D0-4B6D-B3CC-38FE032CD385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ru-RU"/>
                      <a:t>Налоговые</a:t>
                    </a:r>
                  </a:p>
                  <a:p>
                    <a:r>
                      <a:rPr lang="ru-RU"/>
                      <a:t>доходы
23,813
10,0%</a:t>
                    </a:r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0D0-4B6D-B3CC-38FE032CD385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ru-RU"/>
                      <a:t>Налоговфые</a:t>
                    </a:r>
                    <a:r>
                      <a:rPr lang="ru-RU" baseline="0"/>
                      <a:t> доходы</a:t>
                    </a:r>
                    <a:r>
                      <a:rPr lang="ru-RU"/>
                      <a:t>
20,743
11,8%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0D0-4B6D-B3CC-38FE032CD385}"/>
                </c:ext>
              </c:extLst>
            </c:dLbl>
            <c:numFmt formatCode="0.0%" sourceLinked="0"/>
            <c:spPr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accent1"/>
                </a:solidFill>
              </a:ln>
            </c:spPr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'Бюджет '!$A$6:$A$11</c:f>
              <c:strCache>
                <c:ptCount val="6"/>
                <c:pt idx="0">
                  <c:v>Налог на имущество физических лиц</c:v>
                </c:pt>
                <c:pt idx="1">
                  <c:v>Земельный налог</c:v>
                </c:pt>
                <c:pt idx="2">
                  <c:v>Налог на доходы физических лиц</c:v>
                </c:pt>
                <c:pt idx="3">
                  <c:v>Доходы от уплаты акцизов</c:v>
                </c:pt>
                <c:pt idx="4">
                  <c:v>Неналоговые доходы</c:v>
                </c:pt>
                <c:pt idx="5">
                  <c:v>Безвозмездные перечисления из вышестоящих бюджетов </c:v>
                </c:pt>
              </c:strCache>
            </c:strRef>
          </c:cat>
          <c:val>
            <c:numRef>
              <c:f>'Бюджет '!$B$6:$B$11</c:f>
              <c:numCache>
                <c:formatCode>0.000</c:formatCode>
                <c:ptCount val="6"/>
                <c:pt idx="0">
                  <c:v>2.1459999999999999</c:v>
                </c:pt>
                <c:pt idx="1">
                  <c:v>1.5960000000000001</c:v>
                </c:pt>
                <c:pt idx="2">
                  <c:v>14.264000000000001</c:v>
                </c:pt>
                <c:pt idx="3">
                  <c:v>5.8069999999999995</c:v>
                </c:pt>
                <c:pt idx="4">
                  <c:v>38.269000000000013</c:v>
                </c:pt>
                <c:pt idx="5">
                  <c:v>177.042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0D0-4B6D-B3CC-38FE032CD3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15"/>
        <c:splitType val="percent"/>
        <c:splitPos val="10"/>
        <c:secondPieSize val="56"/>
        <c:serLines/>
      </c:ofPieChart>
      <c:spPr>
        <a:noFill/>
        <a:ln w="25400">
          <a:noFill/>
        </a:ln>
      </c:spPr>
    </c:plotArea>
    <c:plotVisOnly val="1"/>
    <c:dispBlanksAs val="zero"/>
    <c:showDLblsOverMax val="0"/>
  </c:chart>
  <c:spPr>
    <a:gradFill flip="none" rotWithShape="1">
      <a:gsLst>
        <a:gs pos="0">
          <a:srgbClr val="A8F6B1"/>
        </a:gs>
        <a:gs pos="64999">
          <a:srgbClr val="F0EBD5"/>
        </a:gs>
        <a:gs pos="100000">
          <a:srgbClr val="D1C39F"/>
        </a:gs>
      </a:gsLst>
      <a:path path="circle">
        <a:fillToRect l="100000" t="100000"/>
      </a:path>
      <a:tileRect r="-100000" b="-100000"/>
    </a:gradFill>
    <a:ln cap="rnd"/>
    <a:effectLst>
      <a:outerShdw blurRad="50800" dist="38100" dir="8100000" algn="tr" rotWithShape="0">
        <a:prstClr val="black">
          <a:alpha val="40000"/>
        </a:prstClr>
      </a:outerShdw>
    </a:effectLst>
    <a:scene3d>
      <a:camera prst="orthographicFront"/>
      <a:lightRig rig="soft" dir="t"/>
    </a:scene3d>
    <a:sp3d>
      <a:bevelT w="44450"/>
    </a:sp3d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100" b="1" i="0" strike="noStrike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ru-RU" sz="1400" b="1" i="0" strike="noStrike" dirty="0">
                <a:solidFill>
                  <a:srgbClr val="000000"/>
                </a:solidFill>
                <a:latin typeface="Times New Roman"/>
                <a:cs typeface="Times New Roman"/>
              </a:rPr>
              <a:t>Расходы бюджета городского поселения Новоаганск </a:t>
            </a:r>
            <a:endParaRPr lang="ru-RU" sz="1400" b="1" i="0" strike="noStrike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400" b="1" i="0" strike="noStrike" dirty="0" smtClean="0">
                <a:solidFill>
                  <a:srgbClr val="000000"/>
                </a:solidFill>
                <a:latin typeface="Times New Roman"/>
                <a:cs typeface="Times New Roman"/>
              </a:rPr>
              <a:t>за </a:t>
            </a:r>
            <a:r>
              <a:rPr lang="ru-RU" sz="1400" b="1" i="0" strike="noStrike" dirty="0">
                <a:solidFill>
                  <a:srgbClr val="000000"/>
                </a:solidFill>
                <a:latin typeface="Times New Roman"/>
                <a:cs typeface="Times New Roman"/>
              </a:rPr>
              <a:t>2018 год, тыс.руб.</a:t>
            </a:r>
          </a:p>
        </c:rich>
      </c:tx>
      <c:layout>
        <c:manualLayout>
          <c:xMode val="edge"/>
          <c:yMode val="edge"/>
          <c:x val="0.27719971367215462"/>
          <c:y val="2.6385170603674592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3096187495793796"/>
          <c:y val="0.35119771161417318"/>
          <c:w val="0.70049128474325328"/>
          <c:h val="0.45414534120734906"/>
        </c:manualLayout>
      </c:layout>
      <c:ofPieChart>
        <c:ofPieType val="pie"/>
        <c:varyColors val="1"/>
        <c:ser>
          <c:idx val="0"/>
          <c:order val="0"/>
          <c:explosion val="7"/>
          <c:dPt>
            <c:idx val="2"/>
            <c:bubble3D val="0"/>
            <c:explosion val="6"/>
            <c:extLst>
              <c:ext xmlns:c16="http://schemas.microsoft.com/office/drawing/2014/chart" uri="{C3380CC4-5D6E-409C-BE32-E72D297353CC}">
                <c16:uniqueId val="{00000000-FDC3-4106-89B5-AD2A7E46D613}"/>
              </c:ext>
            </c:extLst>
          </c:dPt>
          <c:dLbls>
            <c:dLbl>
              <c:idx val="0"/>
              <c:layout>
                <c:manualLayout>
                  <c:x val="0.18703813493901505"/>
                  <c:y val="7.3567913385826814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DC3-4106-89B5-AD2A7E46D61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 smtClean="0"/>
                      <a:t>Охрана </a:t>
                    </a:r>
                    <a:r>
                      <a:rPr lang="ru-RU"/>
                      <a:t>окружающей среды
23,039
0,01%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DC3-4106-89B5-AD2A7E46D613}"/>
                </c:ext>
              </c:extLst>
            </c:dLbl>
            <c:dLbl>
              <c:idx val="4"/>
              <c:layout>
                <c:manualLayout>
                  <c:x val="-3.9128454531418846E-2"/>
                  <c:y val="-0.21501230314960643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DC3-4106-89B5-AD2A7E46D613}"/>
                </c:ext>
              </c:extLst>
            </c:dLbl>
            <c:dLbl>
              <c:idx val="5"/>
              <c:layout>
                <c:manualLayout>
                  <c:x val="3.1669600123514004E-2"/>
                  <c:y val="-9.6127583661417326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DC3-4106-89B5-AD2A7E46D613}"/>
                </c:ext>
              </c:extLst>
            </c:dLbl>
            <c:dLbl>
              <c:idx val="7"/>
              <c:layout>
                <c:manualLayout>
                  <c:x val="0.22362658994548751"/>
                  <c:y val="0.17489767880577428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DC3-4106-89B5-AD2A7E46D613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ru-RU" sz="1000"/>
                      <a:t>Полномочия </a:t>
                    </a:r>
                  </a:p>
                  <a:p>
                    <a:r>
                      <a:rPr lang="ru-RU" sz="1000"/>
                      <a:t>в сфере ЖКХ
96870,88
42,97%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DC3-4106-89B5-AD2A7E46D613}"/>
                </c:ext>
              </c:extLst>
            </c:dLbl>
            <c:numFmt formatCode="0.00%" sourceLinked="0"/>
            <c:spPr>
              <a:gradFill flip="none" rotWithShape="1">
                <a:gsLst>
                  <a:gs pos="0">
                    <a:srgbClr val="8488C4"/>
                  </a:gs>
                  <a:gs pos="53000">
                    <a:srgbClr val="D4DEFF"/>
                  </a:gs>
                  <a:gs pos="83000">
                    <a:srgbClr val="D4DEFF"/>
                  </a:gs>
                  <a:gs pos="100000">
                    <a:srgbClr val="96AB94"/>
                  </a:gs>
                </a:gsLst>
                <a:lin ang="2700000" scaled="1"/>
                <a:tileRect/>
              </a:gradFill>
            </c:spPr>
            <c:txPr>
              <a:bodyPr/>
              <a:lstStyle/>
              <a:p>
                <a:pPr>
                  <a:defRPr sz="1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'Бюджет '!$A$32:$A$40</c:f>
              <c:strCache>
                <c:ptCount val="9"/>
                <c:pt idx="0">
                  <c:v>Общегосударственные вопросы</c:v>
                </c:pt>
                <c:pt idx="1">
                  <c:v>Вопросы национальной обороны (содержание инспекторов по военно-учетной работе)</c:v>
                </c:pt>
                <c:pt idx="2">
                  <c:v>охрана окружающей среды</c:v>
                </c:pt>
                <c:pt idx="3">
                  <c:v>Вопросы национальной безопасности и правоохранительной деятельности</c:v>
                </c:pt>
                <c:pt idx="4">
                  <c:v>Вопросы национальной экономики (связь, транспортные услуги)</c:v>
                </c:pt>
                <c:pt idx="5">
                  <c:v>Культура, спорт </c:v>
                </c:pt>
                <c:pt idx="6">
                  <c:v>Социальная политика</c:v>
                </c:pt>
                <c:pt idx="7">
                  <c:v>Полномочия  переданные администрации Нижневартовского района в сфере ЖКХ </c:v>
                </c:pt>
                <c:pt idx="8">
                  <c:v>Полномочия  администрации поселения в сфере ЖКХ </c:v>
                </c:pt>
              </c:strCache>
            </c:strRef>
          </c:cat>
          <c:val>
            <c:numRef>
              <c:f>'Бюджет '!$B$32:$B$40</c:f>
              <c:numCache>
                <c:formatCode>0.000</c:formatCode>
                <c:ptCount val="9"/>
                <c:pt idx="0">
                  <c:v>64985.273999999998</c:v>
                </c:pt>
                <c:pt idx="1">
                  <c:v>440.21999999999986</c:v>
                </c:pt>
                <c:pt idx="2">
                  <c:v>23.039000000000001</c:v>
                </c:pt>
                <c:pt idx="3">
                  <c:v>5614.1140000000014</c:v>
                </c:pt>
                <c:pt idx="4">
                  <c:v>33092.108</c:v>
                </c:pt>
                <c:pt idx="5">
                  <c:v>21453.512999999992</c:v>
                </c:pt>
                <c:pt idx="6">
                  <c:v>2974.029</c:v>
                </c:pt>
                <c:pt idx="7">
                  <c:v>42839.359000000011</c:v>
                </c:pt>
                <c:pt idx="8">
                  <c:v>54031.520999999993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DC3-4106-89B5-AD2A7E46D613}"/>
            </c:ext>
          </c:extLst>
        </c:ser>
        <c:dLbls>
          <c:showLegendKey val="0"/>
          <c:showVal val="1"/>
          <c:showCatName val="1"/>
          <c:showSerName val="0"/>
          <c:showPercent val="1"/>
          <c:showBubbleSize val="0"/>
          <c:showLeaderLines val="1"/>
        </c:dLbls>
        <c:gapWidth val="91"/>
        <c:splitType val="pos"/>
        <c:splitPos val="2"/>
        <c:secondPieSize val="65"/>
        <c:serLines/>
      </c:ofPieChart>
      <c:spPr>
        <a:noFill/>
        <a:ln w="25400">
          <a:noFill/>
        </a:ln>
      </c:spPr>
    </c:plotArea>
    <c:plotVisOnly val="1"/>
    <c:dispBlanksAs val="zero"/>
    <c:showDLblsOverMax val="0"/>
  </c:chart>
  <c:spPr>
    <a:gradFill flip="none" rotWithShape="1">
      <a:gsLst>
        <a:gs pos="0">
          <a:srgbClr val="A8F6B1"/>
        </a:gs>
        <a:gs pos="64999">
          <a:srgbClr val="F0EBD5"/>
        </a:gs>
        <a:gs pos="100000">
          <a:srgbClr val="D1C39F"/>
        </a:gs>
      </a:gsLst>
      <a:path path="circle">
        <a:fillToRect l="100000" t="100000"/>
      </a:path>
      <a:tileRect r="-100000" b="-100000"/>
    </a:gradFill>
    <a:ln cap="rnd"/>
    <a:effectLst>
      <a:outerShdw blurRad="50800" dist="38100" dir="8100000" algn="tr" rotWithShape="0">
        <a:prstClr val="black">
          <a:alpha val="40000"/>
        </a:prstClr>
      </a:outerShdw>
    </a:effectLst>
    <a:scene3d>
      <a:camera prst="orthographicFront"/>
      <a:lightRig rig="soft" dir="t"/>
    </a:scene3d>
    <a:sp3d>
      <a:bevelT w="44450"/>
    </a:sp3d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ru-RU"/>
              <a:t>Динамика расходов  бюджета поселения Новоаганск,  млн. руб.</a:t>
            </a:r>
          </a:p>
        </c:rich>
      </c:tx>
      <c:layout>
        <c:manualLayout>
          <c:xMode val="edge"/>
          <c:yMode val="edge"/>
          <c:x val="0.13178321702035306"/>
          <c:y val="3.1662487972136014E-2"/>
        </c:manualLayout>
      </c:layout>
      <c:overlay val="0"/>
      <c:spPr>
        <a:noFill/>
        <a:ln w="25400">
          <a:noFill/>
        </a:ln>
      </c:spPr>
    </c:title>
    <c:autoTitleDeleted val="0"/>
    <c:view3D>
      <c:rotX val="15"/>
      <c:rotY val="40"/>
      <c:depthPercent val="100"/>
      <c:rAngAx val="1"/>
    </c:view3D>
    <c:floor>
      <c:thickness val="0"/>
      <c:sp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2700000" scaled="0"/>
        </a:gradFill>
        <a:scene3d>
          <a:camera prst="orthographicFront"/>
          <a:lightRig rig="threePt" dir="t"/>
        </a:scene3d>
        <a:sp3d>
          <a:contourClr>
            <a:srgbClr val="000000"/>
          </a:contourClr>
        </a:sp3d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2317022387705422"/>
          <c:y val="0.13743360773085181"/>
          <c:w val="0.74935589610560105"/>
          <c:h val="0.73083906187169578"/>
        </c:manualLayout>
      </c:layout>
      <c:bar3DChart>
        <c:barDir val="col"/>
        <c:grouping val="clustered"/>
        <c:varyColors val="0"/>
        <c:ser>
          <c:idx val="1"/>
          <c:order val="0"/>
          <c:spPr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9.2807424593967548E-3"/>
                  <c:y val="-2.63157894736842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AA3-43CB-9395-3485604E0EEA}"/>
                </c:ext>
              </c:extLst>
            </c:dLbl>
            <c:dLbl>
              <c:idx val="1"/>
              <c:layout>
                <c:manualLayout>
                  <c:x val="6.1871616395978374E-3"/>
                  <c:y val="-2.63157894736842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AA3-43CB-9395-3485604E0EEA}"/>
                </c:ext>
              </c:extLst>
            </c:dLbl>
            <c:dLbl>
              <c:idx val="2"/>
              <c:layout>
                <c:manualLayout>
                  <c:x val="9.2807424593967548E-3"/>
                  <c:y val="-1.75438596491230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AA3-43CB-9395-3485604E0EEA}"/>
                </c:ext>
              </c:extLst>
            </c:dLbl>
            <c:numFmt formatCode="#,##0.0" sourceLinked="0"/>
            <c:spPr>
              <a:gradFill flip="none" rotWithShape="1">
                <a:gsLst>
                  <a:gs pos="0">
                    <a:srgbClr val="A8F6B1"/>
                  </a:gs>
                  <a:gs pos="17999">
                    <a:srgbClr val="A8F6B1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rgbClr val="32DA52"/>
                </a:solidFill>
              </a:ln>
            </c:spPr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'Бюджет '!$V$31:$X$31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'Бюджет '!$V$32:$X$32</c:f>
              <c:numCache>
                <c:formatCode>General</c:formatCode>
                <c:ptCount val="3"/>
                <c:pt idx="0">
                  <c:v>168.333</c:v>
                </c:pt>
                <c:pt idx="1">
                  <c:v>219.38000000000008</c:v>
                </c:pt>
                <c:pt idx="2">
                  <c:v>225.453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3-9AA3-43CB-9395-3485604E0E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5630464"/>
        <c:axId val="265632000"/>
        <c:axId val="0"/>
      </c:bar3DChart>
      <c:catAx>
        <c:axId val="265630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65632000"/>
        <c:crosses val="autoZero"/>
        <c:auto val="1"/>
        <c:lblAlgn val="ctr"/>
        <c:lblOffset val="100"/>
        <c:noMultiLvlLbl val="0"/>
      </c:catAx>
      <c:valAx>
        <c:axId val="2656320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656304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b="1" i="0" u="none" strike="noStrike" baseline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закупок товаров, работ, услуг </a:t>
            </a:r>
          </a:p>
          <a:p>
            <a:pPr>
              <a:defRPr/>
            </a:pPr>
            <a:r>
              <a:rPr lang="ru-RU" sz="1400" b="1" i="0" u="none" strike="noStrike" baseline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муниципальных нужд  в 2018 году</a:t>
            </a:r>
            <a:endParaRPr 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6243151379706433"/>
          <c:y val="0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831653414330591"/>
          <c:y val="0.32887357830271313"/>
          <c:w val="0.66302166160433995"/>
          <c:h val="0.37777018057500361"/>
        </c:manualLayout>
      </c:layout>
      <c:pie3DChart>
        <c:varyColors val="1"/>
        <c:ser>
          <c:idx val="0"/>
          <c:order val="0"/>
          <c:explosion val="19"/>
          <c:dLbls>
            <c:dLbl>
              <c:idx val="0"/>
              <c:layout>
                <c:manualLayout>
                  <c:x val="-8.891214765230511E-2"/>
                  <c:y val="1.555284804180078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01C-4B13-9839-46C0D7AD3A47}"/>
                </c:ext>
              </c:extLst>
            </c:dLbl>
            <c:dLbl>
              <c:idx val="3"/>
              <c:layout>
                <c:manualLayout>
                  <c:x val="-2.4301869673698195E-2"/>
                  <c:y val="-2.849235757295048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1C-4B13-9839-46C0D7AD3A47}"/>
                </c:ext>
              </c:extLst>
            </c:dLbl>
            <c:dLbl>
              <c:idx val="4"/>
              <c:layout>
                <c:manualLayout>
                  <c:x val="9.3301605112631916E-4"/>
                  <c:y val="-3.1188376279754911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договоры на сумму </a:t>
                    </a:r>
                  </a:p>
                  <a:p>
                    <a:r>
                      <a:rPr lang="ru-RU"/>
                      <a:t>до 400 тыс. руб.
3,9%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1C-4B13-9839-46C0D7AD3A47}"/>
                </c:ext>
              </c:extLst>
            </c:dLbl>
            <c:dLbl>
              <c:idx val="5"/>
              <c:layout>
                <c:manualLayout>
                  <c:x val="8.6852521813151687E-2"/>
                  <c:y val="-3.9350393700787384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договоры на сумму </a:t>
                    </a:r>
                  </a:p>
                  <a:p>
                    <a:r>
                      <a:rPr lang="ru-RU"/>
                      <a:t>до 100 тыс. руб.
15,2%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1C-4B13-9839-46C0D7AD3A47}"/>
                </c:ext>
              </c:extLst>
            </c:dLbl>
            <c:numFmt formatCode="0.0%" sourceLinked="0"/>
            <c:spPr>
              <a:gradFill flip="none" rotWithShape="1">
                <a:gsLst>
                  <a:gs pos="34000">
                    <a:srgbClr val="DDEBCF"/>
                  </a:gs>
                  <a:gs pos="81000">
                    <a:srgbClr val="9CB86E"/>
                  </a:gs>
                  <a:gs pos="100000">
                    <a:srgbClr val="156B13"/>
                  </a:gs>
                </a:gsLst>
                <a:path path="circle">
                  <a:fillToRect l="100000" t="100000"/>
                </a:path>
                <a:tileRect r="-100000" b="-100000"/>
              </a:gradFill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'Мун. заказ '!$B$2:$G$2</c:f>
              <c:strCache>
                <c:ptCount val="6"/>
                <c:pt idx="0">
                  <c:v>ОАЭФ</c:v>
                </c:pt>
                <c:pt idx="1">
                  <c:v>запрос котировок</c:v>
                </c:pt>
                <c:pt idx="2">
                  <c:v>открытый конкурс</c:v>
                </c:pt>
                <c:pt idx="3">
                  <c:v> контракты с субъектами естественных монополий</c:v>
                </c:pt>
                <c:pt idx="4">
                  <c:v>контракты на сумму до 400 тыс. руб.</c:v>
                </c:pt>
                <c:pt idx="5">
                  <c:v>контракты на сумму до 100 тыс. руб.</c:v>
                </c:pt>
              </c:strCache>
            </c:strRef>
          </c:cat>
          <c:val>
            <c:numRef>
              <c:f>'Мун. заказ '!$B$3:$G$3</c:f>
              <c:numCache>
                <c:formatCode>#,##0.00</c:formatCode>
                <c:ptCount val="6"/>
                <c:pt idx="0">
                  <c:v>21045.75999999998</c:v>
                </c:pt>
                <c:pt idx="1">
                  <c:v>6347.1</c:v>
                </c:pt>
                <c:pt idx="2">
                  <c:v>3369.05</c:v>
                </c:pt>
                <c:pt idx="3">
                  <c:v>12341.449999999992</c:v>
                </c:pt>
                <c:pt idx="4">
                  <c:v>2060.8700000000022</c:v>
                </c:pt>
                <c:pt idx="5">
                  <c:v>8069.78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01C-4B13-9839-46C0D7AD3A4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7.9365095897407888E-3"/>
          <c:y val="0.78769963413664268"/>
          <c:w val="0.82055801786402072"/>
          <c:h val="0.21230036586335799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b="1" i="0" u="none" strike="noStrike" baseline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закупок товаров, работ, услуг для муниципальных нужд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млн. руб.</a:t>
            </a:r>
          </a:p>
        </c:rich>
      </c:tx>
      <c:layout>
        <c:manualLayout>
          <c:xMode val="edge"/>
          <c:yMode val="edge"/>
          <c:x val="0.13672478082518574"/>
          <c:y val="1.215733449985424E-4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8.0457260531300048E-2"/>
          <c:y val="4.3850620527789874E-2"/>
          <c:w val="0.79875756344452464"/>
          <c:h val="0.7142640278073345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'Мун. заказ '!$P$2</c:f>
              <c:strCache>
                <c:ptCount val="1"/>
                <c:pt idx="0">
                  <c:v>Открытый конкурс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7.8559664282652384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310-4824-B93F-EB87C31E53F2}"/>
                </c:ext>
              </c:extLst>
            </c:dLbl>
            <c:dLbl>
              <c:idx val="2"/>
              <c:layout>
                <c:manualLayout>
                  <c:x val="-5.0125913314889694E-3"/>
                  <c:y val="-3.61663244816461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310-4824-B93F-EB87C31E53F2}"/>
                </c:ext>
              </c:extLst>
            </c:dLbl>
            <c:dLbl>
              <c:idx val="3"/>
              <c:layout>
                <c:manualLayout>
                  <c:x val="0"/>
                  <c:y val="-5.62191187419617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310-4824-B93F-EB87C31E53F2}"/>
                </c:ext>
              </c:extLst>
            </c:dLbl>
            <c:dLbl>
              <c:idx val="4"/>
              <c:layout>
                <c:manualLayout>
                  <c:x val="6.756756756756757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310-4824-B93F-EB87C31E53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'Мун. заказ '!$O$7:$O$10</c:f>
              <c:strCache>
                <c:ptCount val="4"/>
                <c:pt idx="0">
                  <c:v>2015 год 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'Мун. заказ '!$P$7:$P$10</c:f>
              <c:numCache>
                <c:formatCode>#,##0.0</c:formatCode>
                <c:ptCount val="4"/>
                <c:pt idx="0">
                  <c:v>805.63699999999949</c:v>
                </c:pt>
                <c:pt idx="1">
                  <c:v>5195.74</c:v>
                </c:pt>
                <c:pt idx="2">
                  <c:v>3484.9679999999998</c:v>
                </c:pt>
                <c:pt idx="3">
                  <c:v>3369.05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310-4824-B93F-EB87C31E53F2}"/>
            </c:ext>
          </c:extLst>
        </c:ser>
        <c:ser>
          <c:idx val="1"/>
          <c:order val="1"/>
          <c:tx>
            <c:strRef>
              <c:f>'Мун. заказ '!$Q$2</c:f>
              <c:strCache>
                <c:ptCount val="1"/>
                <c:pt idx="0">
                  <c:v>ОАЭФ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504504504504505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310-4824-B93F-EB87C31E53F2}"/>
                </c:ext>
              </c:extLst>
            </c:dLbl>
            <c:dLbl>
              <c:idx val="1"/>
              <c:layout>
                <c:manualLayout>
                  <c:x val="-2.252252252252214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310-4824-B93F-EB87C31E53F2}"/>
                </c:ext>
              </c:extLst>
            </c:dLbl>
            <c:dLbl>
              <c:idx val="2"/>
              <c:layout>
                <c:manualLayout>
                  <c:x val="1.1044371142796341E-2"/>
                  <c:y val="5.689897645315836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310-4824-B93F-EB87C31E53F2}"/>
                </c:ext>
              </c:extLst>
            </c:dLbl>
            <c:dLbl>
              <c:idx val="3"/>
              <c:layout>
                <c:manualLayout>
                  <c:x val="1.1044371142796341E-2"/>
                  <c:y val="7.58658033075379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310-4824-B93F-EB87C31E53F2}"/>
                </c:ext>
              </c:extLst>
            </c:dLbl>
            <c:dLbl>
              <c:idx val="4"/>
              <c:layout>
                <c:manualLayout>
                  <c:x val="1.126126126126128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310-4824-B93F-EB87C31E53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'Мун. заказ '!$O$7:$O$10</c:f>
              <c:strCache>
                <c:ptCount val="4"/>
                <c:pt idx="0">
                  <c:v>2015 год 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'Мун. заказ '!$Q$7:$Q$10</c:f>
              <c:numCache>
                <c:formatCode>#,##0.0</c:formatCode>
                <c:ptCount val="4"/>
                <c:pt idx="0">
                  <c:v>10715.369999999984</c:v>
                </c:pt>
                <c:pt idx="1">
                  <c:v>28122.35</c:v>
                </c:pt>
                <c:pt idx="2">
                  <c:v>51460.789000000004</c:v>
                </c:pt>
                <c:pt idx="3">
                  <c:v>21045.75999999998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310-4824-B93F-EB87C31E53F2}"/>
            </c:ext>
          </c:extLst>
        </c:ser>
        <c:ser>
          <c:idx val="2"/>
          <c:order val="2"/>
          <c:tx>
            <c:strRef>
              <c:f>'Мун. заказ '!$R$2</c:f>
              <c:strCache>
                <c:ptCount val="1"/>
                <c:pt idx="0">
                  <c:v>Запрос котировок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2.2522522522522561E-3"/>
                  <c:y val="7.64072829005258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310-4824-B93F-EB87C31E53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'Мун. заказ '!$O$7:$O$10</c:f>
              <c:strCache>
                <c:ptCount val="4"/>
                <c:pt idx="0">
                  <c:v>2015 год 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'Мун. заказ '!$R$7:$R$10</c:f>
              <c:numCache>
                <c:formatCode>#,##0.0</c:formatCode>
                <c:ptCount val="4"/>
                <c:pt idx="0">
                  <c:v>4257.09</c:v>
                </c:pt>
                <c:pt idx="1">
                  <c:v>3096.63</c:v>
                </c:pt>
                <c:pt idx="2">
                  <c:v>1974.0529999999999</c:v>
                </c:pt>
                <c:pt idx="3">
                  <c:v>6347.1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310-4824-B93F-EB87C31E53F2}"/>
            </c:ext>
          </c:extLst>
        </c:ser>
        <c:ser>
          <c:idx val="3"/>
          <c:order val="3"/>
          <c:tx>
            <c:strRef>
              <c:f>'Мун. заказ '!$S$2</c:f>
              <c:strCache>
                <c:ptCount val="1"/>
                <c:pt idx="0">
                  <c:v>С единственным поставщиком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756756756756757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310-4824-B93F-EB87C31E53F2}"/>
                </c:ext>
              </c:extLst>
            </c:dLbl>
            <c:dLbl>
              <c:idx val="1"/>
              <c:layout>
                <c:manualLayout>
                  <c:x val="9.00900900900903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310-4824-B93F-EB87C31E53F2}"/>
                </c:ext>
              </c:extLst>
            </c:dLbl>
            <c:dLbl>
              <c:idx val="2"/>
              <c:layout>
                <c:manualLayout>
                  <c:x val="6.756756756756757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310-4824-B93F-EB87C31E53F2}"/>
                </c:ext>
              </c:extLst>
            </c:dLbl>
            <c:dLbl>
              <c:idx val="3"/>
              <c:layout>
                <c:manualLayout>
                  <c:x val="1.351351351351352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310-4824-B93F-EB87C31E53F2}"/>
                </c:ext>
              </c:extLst>
            </c:dLbl>
            <c:dLbl>
              <c:idx val="4"/>
              <c:layout>
                <c:manualLayout>
                  <c:x val="9.00900900900903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310-4824-B93F-EB87C31E53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'Мун. заказ '!$O$7:$O$10</c:f>
              <c:strCache>
                <c:ptCount val="4"/>
                <c:pt idx="0">
                  <c:v>2015 год 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'Мун. заказ '!$S$7:$S$10</c:f>
              <c:numCache>
                <c:formatCode>#,##0.0</c:formatCode>
                <c:ptCount val="4"/>
                <c:pt idx="0" formatCode="General">
                  <c:v>9473.0300000000007</c:v>
                </c:pt>
                <c:pt idx="1">
                  <c:v>8365.52</c:v>
                </c:pt>
                <c:pt idx="2">
                  <c:v>10229.69</c:v>
                </c:pt>
                <c:pt idx="3">
                  <c:v>12341.449999999992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4310-4824-B93F-EB87C31E53F2}"/>
            </c:ext>
          </c:extLst>
        </c:ser>
        <c:ser>
          <c:idx val="4"/>
          <c:order val="4"/>
          <c:tx>
            <c:strRef>
              <c:f>'Мун. заказ '!$T$2</c:f>
              <c:strCache>
                <c:ptCount val="1"/>
                <c:pt idx="0">
                  <c:v>договоры на сумму до 100 тыс. руб.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756756756756757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310-4824-B93F-EB87C31E53F2}"/>
                </c:ext>
              </c:extLst>
            </c:dLbl>
            <c:dLbl>
              <c:idx val="1"/>
              <c:layout>
                <c:manualLayout>
                  <c:x val="9.00900900900903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4310-4824-B93F-EB87C31E53F2}"/>
                </c:ext>
              </c:extLst>
            </c:dLbl>
            <c:dLbl>
              <c:idx val="2"/>
              <c:layout>
                <c:manualLayout>
                  <c:x val="1.3513513513513521E-2"/>
                  <c:y val="-3.8204393505253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310-4824-B93F-EB87C31E53F2}"/>
                </c:ext>
              </c:extLst>
            </c:dLbl>
            <c:dLbl>
              <c:idx val="3"/>
              <c:layout>
                <c:manualLayout>
                  <c:x val="1.126126126126128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4310-4824-B93F-EB87C31E53F2}"/>
                </c:ext>
              </c:extLst>
            </c:dLbl>
            <c:dLbl>
              <c:idx val="4"/>
              <c:layout>
                <c:manualLayout>
                  <c:x val="1.126126126126128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4310-4824-B93F-EB87C31E53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'Мун. заказ '!$O$7:$O$10</c:f>
              <c:strCache>
                <c:ptCount val="4"/>
                <c:pt idx="0">
                  <c:v>2015 год 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'Мун. заказ '!$T$7:$T$10</c:f>
              <c:numCache>
                <c:formatCode>#,##0.0</c:formatCode>
                <c:ptCount val="4"/>
                <c:pt idx="0" formatCode="General">
                  <c:v>5047.03</c:v>
                </c:pt>
                <c:pt idx="1">
                  <c:v>4780.24</c:v>
                </c:pt>
                <c:pt idx="2">
                  <c:v>7210.05</c:v>
                </c:pt>
                <c:pt idx="3">
                  <c:v>8069.78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4310-4824-B93F-EB87C31E53F2}"/>
            </c:ext>
          </c:extLst>
        </c:ser>
        <c:ser>
          <c:idx val="5"/>
          <c:order val="5"/>
          <c:tx>
            <c:strRef>
              <c:f>'Мун. заказ '!$U$2</c:f>
              <c:strCache>
                <c:ptCount val="1"/>
                <c:pt idx="0">
                  <c:v>до 400 тыс. руб.</c:v>
                </c:pt>
              </c:strCache>
            </c:strRef>
          </c:tx>
          <c:invertIfNegative val="0"/>
          <c:dLbls>
            <c:dLbl>
              <c:idx val="3"/>
              <c:layout>
                <c:manualLayout>
                  <c:x val="4.1731872717788209E-3"/>
                  <c:y val="-1.7849174475680483E-2"/>
                </c:manualLayout>
              </c:layout>
              <c:spPr/>
              <c:txPr>
                <a:bodyPr/>
                <a:lstStyle/>
                <a:p>
                  <a:pPr>
                    <a:defRPr sz="11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4310-4824-B93F-EB87C31E53F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'Мун. заказ '!$O$7:$O$10</c:f>
              <c:strCache>
                <c:ptCount val="4"/>
                <c:pt idx="0">
                  <c:v>2015 год 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'Мун. заказ '!$U$7:$U$10</c:f>
              <c:numCache>
                <c:formatCode>#,##0.0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2060.8700000000022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4310-4824-B93F-EB87C31E53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265894528"/>
        <c:axId val="265908608"/>
        <c:axId val="0"/>
      </c:bar3DChart>
      <c:catAx>
        <c:axId val="265894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65908608"/>
        <c:crosses val="autoZero"/>
        <c:auto val="1"/>
        <c:lblAlgn val="ctr"/>
        <c:lblOffset val="100"/>
        <c:noMultiLvlLbl val="0"/>
      </c:catAx>
      <c:valAx>
        <c:axId val="265908608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26589452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5.8660629188882978E-2"/>
          <c:y val="0.81763159813356723"/>
          <c:w val="0.83896931545599762"/>
          <c:h val="0.17930883639545075"/>
        </c:manualLayout>
      </c:layout>
      <c:overlay val="0"/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ru-RU"/>
              <a:t>Обращения граждан поселения, ед.</a:t>
            </a:r>
          </a:p>
        </c:rich>
      </c:tx>
      <c:layout>
        <c:manualLayout>
          <c:xMode val="edge"/>
          <c:yMode val="edge"/>
          <c:x val="0.13812731239920314"/>
          <c:y val="1.5448348807145375E-2"/>
        </c:manualLayout>
      </c:layout>
      <c:overlay val="0"/>
      <c:spPr>
        <a:noFill/>
        <a:ln w="25400">
          <a:noFill/>
        </a:ln>
      </c:spPr>
    </c:title>
    <c:autoTitleDeleted val="0"/>
    <c:view3D>
      <c:rotX val="15"/>
      <c:rotY val="20"/>
      <c:depthPercent val="100"/>
      <c:rAngAx val="1"/>
    </c:view3D>
    <c:floor>
      <c:thickness val="0"/>
      <c:spPr>
        <a:gradFill flip="none" rotWithShape="1">
          <a:gsLst>
            <a:gs pos="0">
              <a:srgbClr val="FBE4AE"/>
            </a:gs>
            <a:gs pos="13000">
              <a:srgbClr val="BD922A"/>
            </a:gs>
            <a:gs pos="21001">
              <a:srgbClr val="BD922A"/>
            </a:gs>
            <a:gs pos="63000">
              <a:srgbClr val="FBE4AE"/>
            </a:gs>
            <a:gs pos="67000">
              <a:srgbClr val="BD922A"/>
            </a:gs>
            <a:gs pos="69000">
              <a:srgbClr val="835E17"/>
            </a:gs>
            <a:gs pos="82001">
              <a:srgbClr val="A28949"/>
            </a:gs>
            <a:gs pos="100000">
              <a:srgbClr val="FAE3B7"/>
            </a:gs>
          </a:gsLst>
          <a:lin ang="5400000" scaled="0"/>
          <a:tileRect r="-100000" b="-100000"/>
        </a:gra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5749176343689047E-2"/>
          <c:y val="0.1091371910904671"/>
          <c:w val="0.86759655684866077"/>
          <c:h val="0.6497469981199921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'Соц.сфера '!$B$2</c:f>
              <c:strCache>
                <c:ptCount val="1"/>
                <c:pt idx="0">
                  <c:v>Письменные обращения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-2.53164556962025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683-4625-90AB-4C5C26BD45E7}"/>
                </c:ext>
              </c:extLst>
            </c:dLbl>
            <c:dLbl>
              <c:idx val="1"/>
              <c:layout>
                <c:manualLayout>
                  <c:x val="2.3148148148148147E-3"/>
                  <c:y val="-2.81293952180028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683-4625-90AB-4C5C26BD45E7}"/>
                </c:ext>
              </c:extLst>
            </c:dLbl>
            <c:dLbl>
              <c:idx val="2"/>
              <c:layout>
                <c:manualLayout>
                  <c:x val="4.6294473607465716E-3"/>
                  <c:y val="-1.96905766526021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683-4625-90AB-4C5C26BD45E7}"/>
                </c:ext>
              </c:extLst>
            </c:dLbl>
            <c:spPr>
              <a:gradFill flip="none" rotWithShape="1">
                <a:gsLst>
                  <a:gs pos="0">
                    <a:srgbClr val="A8F6B1"/>
                  </a:gs>
                  <a:gs pos="17999">
                    <a:srgbClr val="FEE7F2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rgbClr val="32DA52"/>
                </a:solidFill>
              </a:ln>
            </c:spPr>
            <c:txPr>
              <a:bodyPr/>
              <a:lstStyle/>
              <a:p>
                <a:pPr>
                  <a:defRPr sz="11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'Соц.сфера '!$A$3:$A$5</c:f>
              <c:strCache>
                <c:ptCount val="3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</c:strCache>
            </c:strRef>
          </c:cat>
          <c:val>
            <c:numRef>
              <c:f>'Соц.сфера '!$B$3:$B$5</c:f>
              <c:numCache>
                <c:formatCode>General</c:formatCode>
                <c:ptCount val="3"/>
                <c:pt idx="0">
                  <c:v>75</c:v>
                </c:pt>
                <c:pt idx="1">
                  <c:v>79</c:v>
                </c:pt>
                <c:pt idx="2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683-4625-90AB-4C5C26BD45E7}"/>
            </c:ext>
          </c:extLst>
        </c:ser>
        <c:ser>
          <c:idx val="1"/>
          <c:order val="1"/>
          <c:tx>
            <c:strRef>
              <c:f>'Соц.сфера '!$C$2</c:f>
              <c:strCache>
                <c:ptCount val="1"/>
                <c:pt idx="0">
                  <c:v>Устные обращения</c:v>
                </c:pt>
              </c:strCache>
            </c:strRef>
          </c:tx>
          <c:spPr>
            <a:solidFill>
              <a:srgbClr val="778FD3"/>
            </a:solidFill>
          </c:spPr>
          <c:invertIfNegative val="0"/>
          <c:dLbls>
            <c:dLbl>
              <c:idx val="0"/>
              <c:layout>
                <c:manualLayout>
                  <c:x val="6.944444444444484E-3"/>
                  <c:y val="-2.81293952180028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683-4625-90AB-4C5C26BD45E7}"/>
                </c:ext>
              </c:extLst>
            </c:dLbl>
            <c:dLbl>
              <c:idx val="1"/>
              <c:layout>
                <c:manualLayout>
                  <c:x val="4.6296296296296632E-3"/>
                  <c:y val="-2.53164556962025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683-4625-90AB-4C5C26BD45E7}"/>
                </c:ext>
              </c:extLst>
            </c:dLbl>
            <c:dLbl>
              <c:idx val="2"/>
              <c:layout>
                <c:manualLayout>
                  <c:x val="0"/>
                  <c:y val="-2.53164556962025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683-4625-90AB-4C5C26BD45E7}"/>
                </c:ext>
              </c:extLst>
            </c:dLbl>
            <c:spPr>
              <a:gradFill flip="none" rotWithShape="1">
                <a:gsLst>
                  <a:gs pos="0">
                    <a:srgbClr val="A8F6B1"/>
                  </a:gs>
                  <a:gs pos="17999">
                    <a:srgbClr val="FEE7F2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rgbClr val="32DA52"/>
                </a:solidFill>
              </a:ln>
            </c:spPr>
            <c:txPr>
              <a:bodyPr/>
              <a:lstStyle/>
              <a:p>
                <a:pPr>
                  <a:defRPr sz="11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'Соц.сфера '!$A$3:$A$5</c:f>
              <c:strCache>
                <c:ptCount val="3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</c:strCache>
            </c:strRef>
          </c:cat>
          <c:val>
            <c:numRef>
              <c:f>'Соц.сфера '!$C$3:$C$5</c:f>
              <c:numCache>
                <c:formatCode>General</c:formatCode>
                <c:ptCount val="3"/>
                <c:pt idx="0">
                  <c:v>268</c:v>
                </c:pt>
                <c:pt idx="1">
                  <c:v>173</c:v>
                </c:pt>
                <c:pt idx="2">
                  <c:v>231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683-4625-90AB-4C5C26BD45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65754880"/>
        <c:axId val="265760768"/>
        <c:axId val="0"/>
      </c:bar3DChart>
      <c:catAx>
        <c:axId val="265754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65760768"/>
        <c:crosses val="autoZero"/>
        <c:auto val="1"/>
        <c:lblAlgn val="ctr"/>
        <c:lblOffset val="100"/>
        <c:noMultiLvlLbl val="0"/>
      </c:catAx>
      <c:valAx>
        <c:axId val="2657607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657548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2195155293088369"/>
          <c:y val="0.83628922317546162"/>
          <c:w val="0.72473922467008911"/>
          <c:h val="0.16290378814588474"/>
        </c:manualLayout>
      </c:layout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b="1">
                <a:latin typeface="Times New Roman" pitchFamily="18" charset="0"/>
                <a:cs typeface="Times New Roman" pitchFamily="18" charset="0"/>
              </a:rPr>
              <a:t>Анализ</a:t>
            </a:r>
            <a:r>
              <a:rPr lang="ru-RU" sz="1400" b="1" baseline="0">
                <a:latin typeface="Times New Roman" pitchFamily="18" charset="0"/>
                <a:cs typeface="Times New Roman" pitchFamily="18" charset="0"/>
              </a:rPr>
              <a:t> обращений граждан за 2018 год</a:t>
            </a:r>
            <a:endParaRPr lang="ru-RU" sz="1400" b="1">
              <a:latin typeface="Times New Roman" pitchFamily="18" charset="0"/>
              <a:cs typeface="Times New Roman" pitchFamily="18" charset="0"/>
            </a:endParaRP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20272694621306311"/>
          <c:y val="0.37132313460817395"/>
          <c:w val="0.70671541862595533"/>
          <c:h val="0.53570898678987544"/>
        </c:manualLayout>
      </c:layout>
      <c:ofPieChart>
        <c:ofPieType val="bar"/>
        <c:varyColors val="1"/>
        <c:ser>
          <c:idx val="0"/>
          <c:order val="0"/>
          <c:tx>
            <c:strRef>
              <c:f>'Соц.сфера '!$B$24</c:f>
              <c:strCache>
                <c:ptCount val="1"/>
                <c:pt idx="0">
                  <c:v>Количество</c:v>
                </c:pt>
              </c:strCache>
            </c:strRef>
          </c:tx>
          <c:explosion val="6"/>
          <c:dLbls>
            <c:dLbl>
              <c:idx val="0"/>
              <c:layout>
                <c:manualLayout>
                  <c:x val="-1.7896846021267891E-2"/>
                  <c:y val="-0.14990111415480273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Жилищные вопросы
124
41,75%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93C-4ED9-A3F4-8EDE0B2F6FAE}"/>
                </c:ext>
              </c:extLst>
            </c:dLbl>
            <c:dLbl>
              <c:idx val="1"/>
              <c:layout>
                <c:manualLayout>
                  <c:x val="-2.1635091951676292E-2"/>
                  <c:y val="7.2195687235965492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Безопасность и охрана правопорядка
5
1,68%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93C-4ED9-A3F4-8EDE0B2F6FAE}"/>
                </c:ext>
              </c:extLst>
            </c:dLbl>
            <c:dLbl>
              <c:idx val="2"/>
              <c:layout>
                <c:manualLayout>
                  <c:x val="-1.7793642912759679E-2"/>
                  <c:y val="-3.4928805233777407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Основы гос. управления
5
1,68%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93C-4ED9-A3F4-8EDE0B2F6FAE}"/>
                </c:ext>
              </c:extLst>
            </c:dLbl>
            <c:dLbl>
              <c:idx val="3"/>
              <c:layout>
                <c:manualLayout>
                  <c:x val="-2.1501819789331186E-2"/>
                  <c:y val="-0.14584960240760694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Социальное обеспечение
8
2,69%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93C-4ED9-A3F4-8EDE0B2F6FAE}"/>
                </c:ext>
              </c:extLst>
            </c:dLbl>
            <c:dLbl>
              <c:idx val="4"/>
              <c:layout>
                <c:manualLayout>
                  <c:x val="-1.4861757270162125E-2"/>
                  <c:y val="-0.1705222102591377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Труд и занятость населения
34
11,45%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93C-4ED9-A3F4-8EDE0B2F6FAE}"/>
                </c:ext>
              </c:extLst>
            </c:dLbl>
            <c:dLbl>
              <c:idx val="5"/>
              <c:layout>
                <c:manualLayout>
                  <c:x val="-4.6292684423445446E-2"/>
                  <c:y val="-1.6399745748420663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Вопросы хоз. деятельности
85
28,62%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93C-4ED9-A3F4-8EDE0B2F6FAE}"/>
                </c:ext>
              </c:extLst>
            </c:dLbl>
            <c:dLbl>
              <c:idx val="6"/>
              <c:layout>
                <c:manualLayout>
                  <c:x val="-2.8687814011384052E-2"/>
                  <c:y val="-0.12918211417971437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Конституц. строй
20
6,73%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93C-4ED9-A3F4-8EDE0B2F6FAE}"/>
                </c:ext>
              </c:extLst>
            </c:dLbl>
            <c:dLbl>
              <c:idx val="7"/>
              <c:layout>
                <c:manualLayout>
                  <c:x val="0"/>
                  <c:y val="-6.589785831960461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4; 1,35%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93C-4ED9-A3F4-8EDE0B2F6FAE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4; 1,35%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93C-4ED9-A3F4-8EDE0B2F6FAE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1; 034%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93C-4ED9-A3F4-8EDE0B2F6FAE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3; 1,01%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93C-4ED9-A3F4-8EDE0B2F6FAE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1; 0,34%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93C-4ED9-A3F4-8EDE0B2F6FAE}"/>
                </c:ext>
              </c:extLst>
            </c:dLbl>
            <c:dLbl>
              <c:idx val="12"/>
              <c:layout>
                <c:manualLayout>
                  <c:x val="1.2944982499301023E-3"/>
                  <c:y val="6.589785831960461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1; 034%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93C-4ED9-A3F4-8EDE0B2F6FAE}"/>
                </c:ext>
              </c:extLst>
            </c:dLbl>
            <c:dLbl>
              <c:idx val="13"/>
              <c:layout>
                <c:manualLayout>
                  <c:x val="1.2944982499301023E-3"/>
                  <c:y val="1.098297638660078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2; 0,67%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93C-4ED9-A3F4-8EDE0B2F6FAE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r>
                      <a:rPr lang="ru-RU"/>
                      <a:t>Иные
16
5,40%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93C-4ED9-A3F4-8EDE0B2F6FAE}"/>
                </c:ext>
              </c:extLst>
            </c:dLbl>
            <c:spPr>
              <a:gradFill>
                <a:gsLst>
                  <a:gs pos="0">
                    <a:srgbClr val="A8F6B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path path="circle">
                  <a:fillToRect l="100000" t="100000"/>
                </a:path>
              </a:gradFill>
              <a:ln>
                <a:solidFill>
                  <a:srgbClr val="9BBB59">
                    <a:lumMod val="75000"/>
                  </a:srgbClr>
                </a:solidFill>
              </a:ln>
            </c:spPr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'Соц.сфера '!$A$25:$A$38</c:f>
              <c:strCache>
                <c:ptCount val="14"/>
                <c:pt idx="0">
                  <c:v>Жилищные вопросы</c:v>
                </c:pt>
                <c:pt idx="1">
                  <c:v>Безопасность и охрана правопорядка</c:v>
                </c:pt>
                <c:pt idx="2">
                  <c:v>Основы гос. управления</c:v>
                </c:pt>
                <c:pt idx="3">
                  <c:v>Социальное обеспечение</c:v>
                </c:pt>
                <c:pt idx="4">
                  <c:v>Труд и занятость населения</c:v>
                </c:pt>
                <c:pt idx="5">
                  <c:v>Вопросы хоз. деятельности</c:v>
                </c:pt>
                <c:pt idx="6">
                  <c:v>Конституц. строй</c:v>
                </c:pt>
                <c:pt idx="7">
                  <c:v>Прир. ресурсы и охрана окр. среды</c:v>
                </c:pt>
                <c:pt idx="8">
                  <c:v>Информация и информатизация</c:v>
                </c:pt>
                <c:pt idx="9">
                  <c:v>Образование, наука, культура</c:v>
                </c:pt>
                <c:pt idx="10">
                  <c:v>Гражданское право</c:v>
                </c:pt>
                <c:pt idx="11">
                  <c:v>Здравоохранение,физкультура, спорт, туризм</c:v>
                </c:pt>
                <c:pt idx="12">
                  <c:v>Семья</c:v>
                </c:pt>
                <c:pt idx="13">
                  <c:v>Финансы</c:v>
                </c:pt>
              </c:strCache>
            </c:strRef>
          </c:cat>
          <c:val>
            <c:numRef>
              <c:f>'Соц.сфера '!$B$25:$B$38</c:f>
              <c:numCache>
                <c:formatCode>General</c:formatCode>
                <c:ptCount val="14"/>
                <c:pt idx="0">
                  <c:v>124</c:v>
                </c:pt>
                <c:pt idx="1">
                  <c:v>5</c:v>
                </c:pt>
                <c:pt idx="2">
                  <c:v>5</c:v>
                </c:pt>
                <c:pt idx="3">
                  <c:v>8</c:v>
                </c:pt>
                <c:pt idx="4">
                  <c:v>34</c:v>
                </c:pt>
                <c:pt idx="5">
                  <c:v>85</c:v>
                </c:pt>
                <c:pt idx="6">
                  <c:v>20</c:v>
                </c:pt>
                <c:pt idx="7">
                  <c:v>4</c:v>
                </c:pt>
                <c:pt idx="8">
                  <c:v>4</c:v>
                </c:pt>
                <c:pt idx="9">
                  <c:v>1</c:v>
                </c:pt>
                <c:pt idx="10">
                  <c:v>3</c:v>
                </c:pt>
                <c:pt idx="11">
                  <c:v>1</c:v>
                </c:pt>
                <c:pt idx="12">
                  <c:v>1</c:v>
                </c:pt>
                <c:pt idx="1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693C-4ED9-A3F4-8EDE0B2F6FA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gapWidth val="182"/>
        <c:splitType val="val"/>
        <c:splitPos val="5"/>
        <c:secondPieSize val="75"/>
        <c:serLines/>
      </c:ofPieChart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8.9134561529091466E-2"/>
          <c:y val="8.8641919760030191E-2"/>
          <c:w val="0.85987356365143364"/>
          <c:h val="0.16912485939257588"/>
        </c:manualLayout>
      </c:layout>
      <c:overlay val="0"/>
      <c:txPr>
        <a:bodyPr/>
        <a:lstStyle/>
        <a:p>
          <a:pPr>
            <a:defRPr sz="11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gradFill flip="none" rotWithShape="1">
      <a:gsLst>
        <a:gs pos="0">
          <a:srgbClr val="A8F6B1"/>
        </a:gs>
        <a:gs pos="64999">
          <a:srgbClr val="F0EBD5"/>
        </a:gs>
        <a:gs pos="100000">
          <a:srgbClr val="D1C39F"/>
        </a:gs>
      </a:gsLst>
      <a:path path="circle">
        <a:fillToRect l="100000" t="100000"/>
      </a:path>
      <a:tileRect r="-100000" b="-100000"/>
    </a:gradFill>
    <a:ln w="28575" cap="rnd">
      <a:noFill/>
      <a:round/>
    </a:ln>
    <a:effectLst>
      <a:outerShdw blurRad="50800" dist="38100" dir="8100000" algn="tr" rotWithShape="0">
        <a:prstClr val="black">
          <a:alpha val="60000"/>
        </a:prstClr>
      </a:outerShdw>
    </a:effectLst>
    <a:scene3d>
      <a:camera prst="orthographicFront"/>
      <a:lightRig rig="threePt" dir="t"/>
    </a:scene3d>
    <a:sp3d>
      <a:bevelT w="44450"/>
    </a:sp3d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ru-RU"/>
              <a:t>Жилищный фонд п.г.т. Новоаганск по материалу стен</a:t>
            </a:r>
          </a:p>
        </c:rich>
      </c:tx>
      <c:layout>
        <c:manualLayout>
          <c:xMode val="edge"/>
          <c:yMode val="edge"/>
          <c:x val="0.12693514703850872"/>
          <c:y val="3.4090909090909088E-2"/>
        </c:manualLayout>
      </c:layout>
      <c:overlay val="0"/>
      <c:spPr>
        <a:noFill/>
        <a:ln w="25400">
          <a:noFill/>
        </a:ln>
      </c:sp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383910289212365"/>
          <c:y val="0.2215912164739664"/>
          <c:w val="0.63003143596368638"/>
          <c:h val="0.72159191005624967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blipFill>
                <a:blip xmlns:r="http://schemas.openxmlformats.org/officeDocument/2006/relationships" r:embed="rId2"/>
                <a:tile tx="0" ty="0" sx="100000" sy="100000" flip="none" algn="tl"/>
              </a:blipFill>
            </c:spPr>
            <c:extLst>
              <c:ext xmlns:c16="http://schemas.microsoft.com/office/drawing/2014/chart" uri="{C3380CC4-5D6E-409C-BE32-E72D297353CC}">
                <c16:uniqueId val="{00000000-B929-4689-A15A-47147B3BD360}"/>
              </c:ext>
            </c:extLst>
          </c:dPt>
          <c:dPt>
            <c:idx val="1"/>
            <c:bubble3D val="0"/>
            <c:spPr>
              <a:blipFill>
                <a:blip xmlns:r="http://schemas.openxmlformats.org/officeDocument/2006/relationships" r:embed="rId3"/>
                <a:tile tx="0" ty="0" sx="100000" sy="100000" flip="none" algn="tl"/>
              </a:blipFill>
            </c:spPr>
            <c:extLst>
              <c:ext xmlns:c16="http://schemas.microsoft.com/office/drawing/2014/chart" uri="{C3380CC4-5D6E-409C-BE32-E72D297353CC}">
                <c16:uniqueId val="{00000001-B929-4689-A15A-47147B3BD360}"/>
              </c:ext>
            </c:extLst>
          </c:dPt>
          <c:dLbls>
            <c:dLbl>
              <c:idx val="0"/>
              <c:layout>
                <c:manualLayout>
                  <c:x val="-1.6013195268399685E-2"/>
                  <c:y val="-0.1104086553134346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929-4689-A15A-47147B3BD360}"/>
                </c:ext>
              </c:extLst>
            </c:dLbl>
            <c:dLbl>
              <c:idx val="1"/>
              <c:layout>
                <c:manualLayout>
                  <c:x val="2.8302592312947183E-2"/>
                  <c:y val="0.1643404748825014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929-4689-A15A-47147B3BD360}"/>
                </c:ext>
              </c:extLst>
            </c:dLbl>
            <c:dLbl>
              <c:idx val="2"/>
              <c:layout>
                <c:manualLayout>
                  <c:x val="-6.9427308095762905E-2"/>
                  <c:y val="-3.354845986556646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929-4689-A15A-47147B3BD360}"/>
                </c:ext>
              </c:extLst>
            </c:dLbl>
            <c:dLbl>
              <c:idx val="4"/>
              <c:layout>
                <c:manualLayout>
                  <c:x val="2.1514254225810311E-2"/>
                  <c:y val="-4.929875330003643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929-4689-A15A-47147B3BD360}"/>
                </c:ext>
              </c:extLst>
            </c:dLbl>
            <c:spPr>
              <a:gradFill flip="none" rotWithShape="1">
                <a:gsLst>
                  <a:gs pos="0">
                    <a:srgbClr val="A8F6B1"/>
                  </a:gs>
                  <a:gs pos="17999">
                    <a:srgbClr val="A8F6B1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5875">
                <a:solidFill>
                  <a:srgbClr val="32DA5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'ОУМИ '!$A$27:$A$28</c:f>
              <c:strCache>
                <c:ptCount val="2"/>
                <c:pt idx="0">
                  <c:v>В капитальном исполнении</c:v>
                </c:pt>
                <c:pt idx="1">
                  <c:v>В деревянном исполнении</c:v>
                </c:pt>
              </c:strCache>
            </c:strRef>
          </c:cat>
          <c:val>
            <c:numRef>
              <c:f>'ОУМИ '!$B$27:$B$28</c:f>
              <c:numCache>
                <c:formatCode>General</c:formatCode>
                <c:ptCount val="2"/>
                <c:pt idx="0">
                  <c:v>53140</c:v>
                </c:pt>
                <c:pt idx="1">
                  <c:v>91918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929-4689-A15A-47147B3BD3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gradFill flip="none" rotWithShape="1">
      <a:gsLst>
        <a:gs pos="0">
          <a:srgbClr val="A8F6B1"/>
        </a:gs>
        <a:gs pos="64999">
          <a:srgbClr val="F0EBD5"/>
        </a:gs>
        <a:gs pos="100000">
          <a:srgbClr val="D1C39F"/>
        </a:gs>
      </a:gsLst>
      <a:path path="circle">
        <a:fillToRect l="100000" t="100000"/>
      </a:path>
      <a:tileRect r="-100000" b="-100000"/>
    </a:gradFill>
    <a:ln cap="rnd"/>
    <a:effectLst>
      <a:outerShdw blurRad="50800" dist="38100" dir="8100000" algn="tr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 w="44450"/>
    </a:sp3d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Среднегодовая  численность населения поселения, чел.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  <c:sp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2700000" scaled="1"/>
          <a:tileRect/>
        </a:gradFill>
      </c:spPr>
    </c:floor>
    <c:sideWall>
      <c:thickness val="0"/>
      <c:spPr>
        <a:gradFill flip="none" rotWithShape="1">
          <a:gsLst>
            <a:gs pos="3000">
              <a:srgbClr val="DEFB4B"/>
            </a:gs>
            <a:gs pos="43000">
              <a:schemeClr val="accent3">
                <a:lumMod val="20000"/>
                <a:lumOff val="80000"/>
              </a:schemeClr>
            </a:gs>
            <a:gs pos="96000">
              <a:schemeClr val="accent3">
                <a:lumMod val="60000"/>
                <a:lumOff val="40000"/>
              </a:schemeClr>
            </a:gs>
          </a:gsLst>
          <a:lin ang="5400000" scaled="0"/>
          <a:tileRect r="-100000" b="-100000"/>
        </a:gradFill>
      </c:spPr>
    </c:sideWall>
    <c:backWall>
      <c:thickness val="0"/>
      <c:spPr>
        <a:gradFill flip="none" rotWithShape="1">
          <a:gsLst>
            <a:gs pos="3000">
              <a:srgbClr val="DEFB4B"/>
            </a:gs>
            <a:gs pos="43000">
              <a:schemeClr val="accent3">
                <a:lumMod val="20000"/>
                <a:lumOff val="80000"/>
              </a:schemeClr>
            </a:gs>
            <a:gs pos="96000">
              <a:schemeClr val="accent3">
                <a:lumMod val="60000"/>
                <a:lumOff val="40000"/>
              </a:schemeClr>
            </a:gs>
          </a:gsLst>
          <a:lin ang="5400000" scaled="0"/>
          <a:tileRect r="-100000" b="-100000"/>
        </a:gradFill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50000">
                  <a:srgbClr val="9CB86E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solidFill>
                <a:schemeClr val="accent3">
                  <a:lumMod val="75000"/>
                </a:schemeClr>
              </a:solidFill>
            </a:ln>
          </c:spPr>
          <c:invertIfNegative val="0"/>
          <c:dLbls>
            <c:spPr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c:spPr>
            <c:txPr>
              <a:bodyPr/>
              <a:lstStyle/>
              <a:p>
                <a:pPr>
                  <a:defRPr sz="11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демография!$Q$33:$T$33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демография!$Q$34:$T$34</c:f>
              <c:numCache>
                <c:formatCode>General</c:formatCode>
                <c:ptCount val="4"/>
                <c:pt idx="0">
                  <c:v>10494</c:v>
                </c:pt>
                <c:pt idx="1">
                  <c:v>10236</c:v>
                </c:pt>
                <c:pt idx="2">
                  <c:v>10155</c:v>
                </c:pt>
                <c:pt idx="3">
                  <c:v>10081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D3-42DF-A155-F01AC4701E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74190080"/>
        <c:axId val="374191616"/>
        <c:axId val="0"/>
      </c:bar3DChart>
      <c:catAx>
        <c:axId val="374190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74191616"/>
        <c:crosses val="autoZero"/>
        <c:auto val="1"/>
        <c:lblAlgn val="ctr"/>
        <c:lblOffset val="100"/>
        <c:noMultiLvlLbl val="0"/>
      </c:catAx>
      <c:valAx>
        <c:axId val="374191616"/>
        <c:scaling>
          <c:orientation val="minMax"/>
        </c:scaling>
        <c:delete val="0"/>
        <c:axPos val="l"/>
        <c:majorGridlines/>
        <c:numFmt formatCode="@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74190080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5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ru-RU" sz="1050" dirty="0"/>
              <a:t>Площадь жилищного фонда с. Варьеган
в </a:t>
            </a:r>
            <a:r>
              <a:rPr lang="ru-RU" sz="1050" dirty="0" smtClean="0"/>
              <a:t>2018 </a:t>
            </a:r>
            <a:r>
              <a:rPr lang="ru-RU" sz="1050" dirty="0"/>
              <a:t>году</a:t>
            </a:r>
          </a:p>
        </c:rich>
      </c:tx>
      <c:layout>
        <c:manualLayout>
          <c:xMode val="edge"/>
          <c:yMode val="edge"/>
          <c:x val="0.27155761286097985"/>
          <c:y val="3.099176680309635E-2"/>
        </c:manualLayout>
      </c:layout>
      <c:overlay val="0"/>
      <c:spPr>
        <a:noFill/>
        <a:ln w="25400">
          <a:noFill/>
        </a:ln>
      </c:spPr>
    </c:title>
    <c:autoTitleDeleted val="0"/>
    <c:view3D>
      <c:rotX val="70"/>
      <c:rotY val="60"/>
      <c:rAngAx val="0"/>
      <c:perspective val="5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7670562447919272"/>
          <c:y val="0.28305813680161335"/>
          <c:w val="0.38996188007999438"/>
          <c:h val="0.61776921827506603"/>
        </c:manualLayout>
      </c:layout>
      <c:pie3DChart>
        <c:varyColors val="1"/>
        <c:ser>
          <c:idx val="0"/>
          <c:order val="0"/>
          <c:explosion val="22"/>
          <c:dLbls>
            <c:dLbl>
              <c:idx val="0"/>
              <c:layout>
                <c:manualLayout>
                  <c:x val="5.8337954234594112E-2"/>
                  <c:y val="-0.14713619130941971"/>
                </c:manualLayout>
              </c:layout>
              <c:tx>
                <c:rich>
                  <a:bodyPr/>
                  <a:lstStyle/>
                  <a:p>
                    <a:pPr>
                      <a:defRPr sz="1050" b="1" i="0" u="none" strike="noStrike" baseline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defRPr>
                    </a:pPr>
                    <a:r>
                      <a:rPr lang="ru-RU" sz="1050" dirty="0"/>
                      <a:t>Ч</a:t>
                    </a:r>
                    <a:r>
                      <a:rPr lang="ru-RU" dirty="0"/>
                      <a:t>астная собственность 
3</a:t>
                    </a:r>
                    <a:r>
                      <a:rPr lang="ru-RU" baseline="0" dirty="0"/>
                      <a:t> </a:t>
                    </a:r>
                    <a:r>
                      <a:rPr lang="ru-RU" baseline="0" dirty="0" smtClean="0"/>
                      <a:t>927</a:t>
                    </a:r>
                    <a:r>
                      <a:rPr lang="ru-RU" dirty="0" smtClean="0"/>
                      <a:t> </a:t>
                    </a:r>
                    <a:r>
                      <a:rPr lang="ru-RU" dirty="0"/>
                      <a:t>кв.м.
 </a:t>
                    </a:r>
                    <a:r>
                      <a:rPr lang="ru-RU" dirty="0" smtClean="0"/>
                      <a:t>30,6</a:t>
                    </a:r>
                    <a:r>
                      <a:rPr lang="ru-RU" baseline="0" dirty="0" smtClean="0"/>
                      <a:t> </a:t>
                    </a:r>
                    <a:r>
                      <a:rPr lang="ru-RU" dirty="0" smtClean="0"/>
                      <a:t>%</a:t>
                    </a:r>
                    <a:endParaRPr lang="ru-RU" dirty="0"/>
                  </a:p>
                </c:rich>
              </c:tx>
              <c:spPr>
                <a:gradFill>
                  <a:gsLst>
                    <a:gs pos="0">
                      <a:srgbClr val="F79646">
                        <a:lumMod val="40000"/>
                        <a:lumOff val="60000"/>
                      </a:srgbClr>
                    </a:gs>
                    <a:gs pos="17999">
                      <a:srgbClr val="A8F6B1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path path="circle">
                    <a:fillToRect l="100000" t="100000"/>
                  </a:path>
                </a:gradFill>
                <a:ln w="15875">
                  <a:solidFill>
                    <a:srgbClr val="32DA5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A98-48B1-B573-8F19F72569E1}"/>
                </c:ext>
              </c:extLst>
            </c:dLbl>
            <c:dLbl>
              <c:idx val="1"/>
              <c:layout>
                <c:manualLayout>
                  <c:x val="-3.8400613655687407E-2"/>
                  <c:y val="-8.1848935549723001E-2"/>
                </c:manualLayout>
              </c:layout>
              <c:tx>
                <c:rich>
                  <a:bodyPr/>
                  <a:lstStyle/>
                  <a:p>
                    <a:pPr>
                      <a:defRPr sz="1050" b="1" i="0" u="none" strike="noStrike" baseline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defRPr>
                    </a:pPr>
                    <a:r>
                      <a:rPr lang="ru-RU" sz="1050" dirty="0"/>
                      <a:t>М</a:t>
                    </a:r>
                    <a:r>
                      <a:rPr lang="ru-RU" dirty="0"/>
                      <a:t>униципальная собственность
 </a:t>
                    </a:r>
                    <a:r>
                      <a:rPr lang="ru-RU" dirty="0" smtClean="0"/>
                      <a:t>8</a:t>
                    </a:r>
                    <a:r>
                      <a:rPr lang="ru-RU" baseline="0" dirty="0" smtClean="0"/>
                      <a:t> 919</a:t>
                    </a:r>
                    <a:r>
                      <a:rPr lang="ru-RU" dirty="0" smtClean="0"/>
                      <a:t> </a:t>
                    </a:r>
                    <a:r>
                      <a:rPr lang="ru-RU" dirty="0"/>
                      <a:t>кв.м.
 </a:t>
                    </a:r>
                    <a:r>
                      <a:rPr lang="ru-RU" dirty="0" smtClean="0"/>
                      <a:t>69,4 </a:t>
                    </a:r>
                    <a:r>
                      <a:rPr lang="ru-RU" dirty="0"/>
                      <a:t>%</a:t>
                    </a:r>
                  </a:p>
                </c:rich>
              </c:tx>
              <c:spPr>
                <a:gradFill>
                  <a:gsLst>
                    <a:gs pos="0">
                      <a:srgbClr val="F79646">
                        <a:lumMod val="40000"/>
                        <a:lumOff val="60000"/>
                      </a:srgbClr>
                    </a:gs>
                    <a:gs pos="17999">
                      <a:srgbClr val="A8F6B1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path path="circle">
                    <a:fillToRect l="100000" t="100000"/>
                  </a:path>
                </a:gradFill>
                <a:ln w="15875">
                  <a:solidFill>
                    <a:srgbClr val="32DA5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A98-48B1-B573-8F19F72569E1}"/>
                </c:ext>
              </c:extLst>
            </c:dLbl>
            <c:dLbl>
              <c:idx val="2"/>
              <c:layout>
                <c:manualLayout>
                  <c:x val="-0.16619562368285837"/>
                  <c:y val="-7.982363236018158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A98-48B1-B573-8F19F72569E1}"/>
                </c:ext>
              </c:extLst>
            </c:dLbl>
            <c:dLbl>
              <c:idx val="3"/>
              <c:layout>
                <c:manualLayout>
                  <c:x val="-8.5540383856911373E-2"/>
                  <c:y val="3.1041412710441536E-3"/>
                </c:manualLayout>
              </c:layout>
              <c:tx>
                <c:rich>
                  <a:bodyPr/>
                  <a:lstStyle/>
                  <a:p>
                    <a:r>
                      <a:rPr lang="ru-RU" sz="1050" b="1">
                        <a:latin typeface="Times New Roman" pitchFamily="18" charset="0"/>
                        <a:cs typeface="Times New Roman" pitchFamily="18" charset="0"/>
                      </a:rPr>
                      <a:t>М</a:t>
                    </a:r>
                    <a:r>
                      <a:rPr lang="ru-RU" sz="1200" b="1">
                        <a:latin typeface="Times New Roman" pitchFamily="18" charset="0"/>
                        <a:cs typeface="Times New Roman" pitchFamily="18" charset="0"/>
                      </a:rPr>
                      <a:t>униципальная собственность
42%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A98-48B1-B573-8F19F72569E1}"/>
                </c:ext>
              </c:extLst>
            </c:dLbl>
            <c:spPr>
              <a:gradFill>
                <a:gsLst>
                  <a:gs pos="0">
                    <a:srgbClr val="F79646">
                      <a:lumMod val="40000"/>
                      <a:lumOff val="60000"/>
                    </a:srgbClr>
                  </a:gs>
                  <a:gs pos="17999">
                    <a:srgbClr val="A8F6B1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path path="circle">
                  <a:fillToRect l="100000" t="100000"/>
                </a:path>
              </a:gradFill>
              <a:ln w="15875">
                <a:solidFill>
                  <a:srgbClr val="32DA52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txPr>
              <a:bodyPr/>
              <a:lstStyle/>
              <a:p>
                <a:pPr>
                  <a:defRPr sz="105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ОУМИ!$A$4:$A$5</c:f>
              <c:strCache>
                <c:ptCount val="2"/>
                <c:pt idx="0">
                  <c:v>Частная собственность</c:v>
                </c:pt>
                <c:pt idx="1">
                  <c:v>Муниципальная собственность</c:v>
                </c:pt>
              </c:strCache>
            </c:strRef>
          </c:cat>
          <c:val>
            <c:numRef>
              <c:f>ОУМИ!$B$4:$B$5</c:f>
              <c:numCache>
                <c:formatCode>General</c:formatCode>
                <c:ptCount val="2"/>
                <c:pt idx="0">
                  <c:v>3053.9</c:v>
                </c:pt>
                <c:pt idx="1">
                  <c:v>9684.9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A98-48B1-B573-8F19F72569E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gradFill>
      <a:gsLst>
        <a:gs pos="0">
          <a:srgbClr val="A8F6B1"/>
        </a:gs>
        <a:gs pos="64999">
          <a:srgbClr val="F0EBD5"/>
        </a:gs>
        <a:gs pos="100000">
          <a:srgbClr val="D1C39F"/>
        </a:gs>
      </a:gsLst>
      <a:path path="circle">
        <a:fillToRect l="100000" t="100000"/>
      </a:path>
    </a:gradFill>
    <a:ln cap="rnd">
      <a:gradFill flip="none" rotWithShape="1">
        <a:gsLst>
          <a:gs pos="0">
            <a:srgbClr val="A8F6B1"/>
          </a:gs>
          <a:gs pos="64999">
            <a:srgbClr val="F0EBD5"/>
          </a:gs>
          <a:gs pos="100000">
            <a:srgbClr val="D1C39F"/>
          </a:gs>
        </a:gsLst>
        <a:path path="circle">
          <a:fillToRect l="100000" t="100000"/>
        </a:path>
        <a:tileRect r="-100000" b="-100000"/>
      </a:gradFill>
    </a:ln>
    <a:effectLst>
      <a:outerShdw blurRad="50800" dist="38100" dir="8100000" algn="tr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 w="44450"/>
    </a:sp3d>
  </c:spPr>
  <c:externalData r:id="rId2">
    <c:autoUpdate val="0"/>
  </c:externalData>
  <c:userShapes r:id="rId3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400" b="1" i="0" strike="noStrike">
                <a:solidFill>
                  <a:srgbClr val="000000"/>
                </a:solidFill>
                <a:latin typeface="Times New Roman"/>
                <a:cs typeface="Times New Roman"/>
              </a:rPr>
              <a:t>Площадь жилищного фонда п.г.т. Новоаганск </a:t>
            </a:r>
          </a:p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400" b="1" i="0" strike="noStrike">
                <a:solidFill>
                  <a:srgbClr val="000000"/>
                </a:solidFill>
                <a:latin typeface="Times New Roman"/>
                <a:cs typeface="Times New Roman"/>
              </a:rPr>
              <a:t>в 2018 году</a:t>
            </a:r>
          </a:p>
        </c:rich>
      </c:tx>
      <c:layout>
        <c:manualLayout>
          <c:xMode val="edge"/>
          <c:yMode val="edge"/>
          <c:x val="0.2172704079080332"/>
          <c:y val="3.0120496301598583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4993660099984329"/>
          <c:y val="0.33181818181818296"/>
          <c:w val="0.51715406927145458"/>
          <c:h val="0.5"/>
        </c:manualLayout>
      </c:layout>
      <c:ofPieChart>
        <c:ofPieType val="bar"/>
        <c:varyColors val="1"/>
        <c:ser>
          <c:idx val="0"/>
          <c:order val="0"/>
          <c:explosion val="4"/>
          <c:dLbls>
            <c:dLbl>
              <c:idx val="0"/>
              <c:layout>
                <c:manualLayout>
                  <c:x val="1.4064579136910315E-2"/>
                  <c:y val="4.4217978415676514E-3"/>
                </c:manualLayout>
              </c:layout>
              <c:tx>
                <c:rich>
                  <a:bodyPr/>
                  <a:lstStyle/>
                  <a:p>
                    <a:pPr>
                      <a:defRPr sz="1200" b="1" i="0" u="none" strike="noStrike" baseline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defRPr>
                    </a:pPr>
                    <a:r>
                      <a:rPr lang="ru-RU"/>
                      <a:t>Собственность граждан
68,1 %</a:t>
                    </a:r>
                  </a:p>
                </c:rich>
              </c:tx>
              <c:spPr>
                <a:gradFill>
                  <a:gsLst>
                    <a:gs pos="0">
                      <a:srgbClr val="F79646">
                        <a:lumMod val="40000"/>
                        <a:lumOff val="60000"/>
                      </a:srgbClr>
                    </a:gs>
                    <a:gs pos="17999">
                      <a:srgbClr val="A8F6B1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path path="circle">
                    <a:fillToRect l="100000" t="100000"/>
                  </a:path>
                </a:gradFill>
                <a:ln w="15875">
                  <a:solidFill>
                    <a:srgbClr val="32DA5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360-49DC-B687-A5403E54D886}"/>
                </c:ext>
              </c:extLst>
            </c:dLbl>
            <c:dLbl>
              <c:idx val="1"/>
              <c:layout>
                <c:manualLayout>
                  <c:x val="-9.326703285342211E-2"/>
                  <c:y val="-3.2152230971128612E-2"/>
                </c:manualLayout>
              </c:layout>
              <c:tx>
                <c:rich>
                  <a:bodyPr/>
                  <a:lstStyle/>
                  <a:p>
                    <a:pPr>
                      <a:defRPr sz="1200" b="1" i="0" u="none" strike="noStrike" baseline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defRPr>
                    </a:pPr>
                    <a:r>
                      <a:rPr lang="ru-RU"/>
                      <a:t>Собственность юридических лиц
0,5 %</a:t>
                    </a:r>
                  </a:p>
                </c:rich>
              </c:tx>
              <c:spPr>
                <a:gradFill>
                  <a:gsLst>
                    <a:gs pos="0">
                      <a:srgbClr val="F79646">
                        <a:lumMod val="40000"/>
                        <a:lumOff val="60000"/>
                      </a:srgbClr>
                    </a:gs>
                    <a:gs pos="17999">
                      <a:srgbClr val="A8F6B1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path path="circle">
                    <a:fillToRect l="100000" t="100000"/>
                  </a:path>
                </a:gradFill>
                <a:ln w="15875">
                  <a:solidFill>
                    <a:srgbClr val="32DA5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360-49DC-B687-A5403E54D886}"/>
                </c:ext>
              </c:extLst>
            </c:dLbl>
            <c:dLbl>
              <c:idx val="2"/>
              <c:layout>
                <c:manualLayout>
                  <c:x val="-5.2631642137490116E-2"/>
                  <c:y val="-0.29826175137198757"/>
                </c:manualLayout>
              </c:layout>
              <c:tx>
                <c:rich>
                  <a:bodyPr/>
                  <a:lstStyle/>
                  <a:p>
                    <a:pPr>
                      <a:defRPr sz="1200" b="1" i="0" u="none" strike="noStrike" baseline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defRPr>
                    </a:pPr>
                    <a:r>
                      <a:rPr lang="ru-RU"/>
                      <a:t>Собственность МО городское поселение Новоаганск
95,8 %</a:t>
                    </a:r>
                  </a:p>
                </c:rich>
              </c:tx>
              <c:spPr>
                <a:gradFill>
                  <a:gsLst>
                    <a:gs pos="0">
                      <a:srgbClr val="F79646">
                        <a:lumMod val="40000"/>
                        <a:lumOff val="60000"/>
                      </a:srgbClr>
                    </a:gs>
                    <a:gs pos="17999">
                      <a:srgbClr val="A8F6B1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path path="circle">
                    <a:fillToRect l="100000" t="100000"/>
                  </a:path>
                </a:gradFill>
                <a:ln w="15875">
                  <a:solidFill>
                    <a:srgbClr val="32DA5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360-49DC-B687-A5403E54D886}"/>
                </c:ext>
              </c:extLst>
            </c:dLbl>
            <c:dLbl>
              <c:idx val="3"/>
              <c:layout>
                <c:manualLayout>
                  <c:x val="-4.7938048404686393E-2"/>
                  <c:y val="0.13072918157957544"/>
                </c:manualLayout>
              </c:layout>
              <c:tx>
                <c:rich>
                  <a:bodyPr/>
                  <a:lstStyle/>
                  <a:p>
                    <a:pPr>
                      <a:defRPr sz="1200" b="1" i="0" u="none" strike="noStrike" baseline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defRPr>
                    </a:pPr>
                    <a:r>
                      <a:rPr lang="ru-RU"/>
                      <a:t>Собственность МО Нижневартовский район
4,2 %</a:t>
                    </a:r>
                  </a:p>
                </c:rich>
              </c:tx>
              <c:spPr>
                <a:gradFill>
                  <a:gsLst>
                    <a:gs pos="0">
                      <a:srgbClr val="F79646">
                        <a:lumMod val="40000"/>
                        <a:lumOff val="60000"/>
                      </a:srgbClr>
                    </a:gs>
                    <a:gs pos="17999">
                      <a:srgbClr val="A8F6B1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path path="circle">
                    <a:fillToRect l="100000" t="100000"/>
                  </a:path>
                </a:gradFill>
                <a:ln w="15875">
                  <a:solidFill>
                    <a:srgbClr val="32DA5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360-49DC-B687-A5403E54D886}"/>
                </c:ext>
              </c:extLst>
            </c:dLbl>
            <c:dLbl>
              <c:idx val="4"/>
              <c:layout>
                <c:manualLayout>
                  <c:x val="-2.0506622718671801E-2"/>
                  <c:y val="7.403890668652303E-4"/>
                </c:manualLayout>
              </c:layout>
              <c:tx>
                <c:rich>
                  <a:bodyPr/>
                  <a:lstStyle/>
                  <a:p>
                    <a:pPr>
                      <a:defRPr sz="1200" b="1" i="0" u="none" strike="noStrike" baseline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defRPr>
                    </a:pPr>
                    <a:r>
                      <a:rPr lang="ru-RU"/>
                      <a:t>Муниципальная собственность
31,4 %</a:t>
                    </a:r>
                  </a:p>
                </c:rich>
              </c:tx>
              <c:spPr>
                <a:gradFill>
                  <a:gsLst>
                    <a:gs pos="0">
                      <a:srgbClr val="F79646">
                        <a:lumMod val="40000"/>
                        <a:lumOff val="60000"/>
                      </a:srgbClr>
                    </a:gs>
                    <a:gs pos="17999">
                      <a:srgbClr val="A8F6B1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path path="circle">
                    <a:fillToRect l="100000" t="100000"/>
                  </a:path>
                </a:gradFill>
                <a:ln w="15875">
                  <a:solidFill>
                    <a:srgbClr val="32DA5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360-49DC-B687-A5403E54D886}"/>
                </c:ext>
              </c:extLst>
            </c:dLbl>
            <c:numFmt formatCode="0.0%" sourceLinked="0"/>
            <c:spPr>
              <a:gradFill>
                <a:gsLst>
                  <a:gs pos="0">
                    <a:srgbClr val="F79646">
                      <a:lumMod val="40000"/>
                      <a:lumOff val="60000"/>
                    </a:srgbClr>
                  </a:gs>
                  <a:gs pos="17999">
                    <a:srgbClr val="A8F6B1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path path="circle">
                  <a:fillToRect l="100000" t="100000"/>
                </a:path>
              </a:gradFill>
              <a:ln w="15875">
                <a:solidFill>
                  <a:srgbClr val="32DA52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'ОУМИ '!$A$4:$A$7</c:f>
              <c:strCache>
                <c:ptCount val="4"/>
                <c:pt idx="0">
                  <c:v>Собственность граждан</c:v>
                </c:pt>
                <c:pt idx="1">
                  <c:v>Собственность юридических лиц</c:v>
                </c:pt>
                <c:pt idx="2">
                  <c:v>Собственность МО городское поселение Новоаганск</c:v>
                </c:pt>
                <c:pt idx="3">
                  <c:v>Собственность МО Нижневартовский район</c:v>
                </c:pt>
              </c:strCache>
            </c:strRef>
          </c:cat>
          <c:val>
            <c:numRef>
              <c:f>'ОУМИ '!$B$4:$B$7</c:f>
              <c:numCache>
                <c:formatCode>General</c:formatCode>
                <c:ptCount val="4"/>
                <c:pt idx="0">
                  <c:v>100004</c:v>
                </c:pt>
                <c:pt idx="1">
                  <c:v>700</c:v>
                </c:pt>
                <c:pt idx="2">
                  <c:v>44242</c:v>
                </c:pt>
                <c:pt idx="3">
                  <c:v>1919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360-49DC-B687-A5403E54D8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96"/>
        <c:splitType val="pos"/>
        <c:splitPos val="2"/>
        <c:secondPieSize val="72"/>
        <c:serLines/>
      </c:ofPieChart>
      <c:spPr>
        <a:noFill/>
        <a:ln w="25400">
          <a:noFill/>
        </a:ln>
      </c:spPr>
    </c:plotArea>
    <c:plotVisOnly val="1"/>
    <c:dispBlanksAs val="zero"/>
    <c:showDLblsOverMax val="0"/>
  </c:chart>
  <c:spPr>
    <a:noFill/>
    <a:ln cap="rnd">
      <a:noFill/>
    </a:ln>
    <a:effectLst>
      <a:outerShdw blurRad="50800" dist="38100" dir="8100000" algn="tr" rotWithShape="0">
        <a:prstClr val="black">
          <a:alpha val="40000"/>
        </a:prstClr>
      </a:outerShdw>
    </a:effectLst>
    <a:scene3d>
      <a:camera prst="orthographicFront"/>
      <a:lightRig rig="threePt" dir="t"/>
    </a:scene3d>
    <a:sp3d>
      <a:bevelT w="44450"/>
    </a:sp3d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ru-RU"/>
              <a:t>Количество семей, нуждающихся в улучшении жилья,  ед.</a:t>
            </a:r>
          </a:p>
        </c:rich>
      </c:tx>
      <c:layout>
        <c:manualLayout>
          <c:xMode val="edge"/>
          <c:yMode val="edge"/>
          <c:x val="0.15521087580238757"/>
          <c:y val="2.8517110266159742E-2"/>
        </c:manualLayout>
      </c:layout>
      <c:overlay val="0"/>
      <c:spPr>
        <a:noFill/>
        <a:ln w="25400">
          <a:noFill/>
        </a:ln>
      </c:spPr>
    </c:title>
    <c:autoTitleDeleted val="0"/>
    <c:view3D>
      <c:rotX val="15"/>
      <c:rotY val="40"/>
      <c:depthPercent val="100"/>
      <c:rAngAx val="1"/>
    </c:view3D>
    <c:floor>
      <c:thickness val="0"/>
      <c:sp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2700000" scaled="0"/>
        </a:gradFill>
        <a:scene3d>
          <a:camera prst="orthographicFront"/>
          <a:lightRig rig="threePt" dir="t"/>
        </a:scene3d>
        <a:sp3d>
          <a:contourClr>
            <a:srgbClr val="000000"/>
          </a:contourClr>
        </a:sp3d>
      </c:spPr>
    </c:floor>
    <c:sideWall>
      <c:thickness val="0"/>
      <c:sp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2700000" scaled="0"/>
          <a:tileRect/>
        </a:gradFill>
      </c:spPr>
    </c:sideWall>
    <c:backWall>
      <c:thickness val="0"/>
      <c:sp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2700000" scaled="0"/>
          <a:tileRect/>
        </a:gradFill>
      </c:spPr>
    </c:backWall>
    <c:plotArea>
      <c:layout>
        <c:manualLayout>
          <c:layoutTarget val="inner"/>
          <c:xMode val="edge"/>
          <c:yMode val="edge"/>
          <c:x val="0.15063405322671689"/>
          <c:y val="0.15124204979995576"/>
          <c:w val="0.77478382829641124"/>
          <c:h val="0.64945058833937963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'ОУМИ '!$P$28</c:f>
              <c:strCache>
                <c:ptCount val="1"/>
                <c:pt idx="0">
                  <c:v>пгт. Новоаганск</c:v>
                </c:pt>
              </c:strCache>
            </c:strRef>
          </c:tx>
          <c:spPr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9.2807424593967548E-3"/>
                  <c:y val="-2.63157894736842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492-4D1D-BAAC-E7079386F0A5}"/>
                </c:ext>
              </c:extLst>
            </c:dLbl>
            <c:dLbl>
              <c:idx val="1"/>
              <c:layout>
                <c:manualLayout>
                  <c:x val="6.1871616395978374E-3"/>
                  <c:y val="-2.63157894736842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492-4D1D-BAAC-E7079386F0A5}"/>
                </c:ext>
              </c:extLst>
            </c:dLbl>
            <c:dLbl>
              <c:idx val="2"/>
              <c:layout>
                <c:manualLayout>
                  <c:x val="9.2807424593967548E-3"/>
                  <c:y val="-1.75438596491230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492-4D1D-BAAC-E7079386F0A5}"/>
                </c:ext>
              </c:extLst>
            </c:dLbl>
            <c:numFmt formatCode="General" sourceLinked="0"/>
            <c:spPr>
              <a:gradFill flip="none" rotWithShape="1">
                <a:gsLst>
                  <a:gs pos="0">
                    <a:srgbClr val="A8F6B1"/>
                  </a:gs>
                  <a:gs pos="17999">
                    <a:srgbClr val="A8F6B1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rgbClr val="32DA52"/>
                </a:solidFill>
              </a:ln>
            </c:spPr>
            <c:txPr>
              <a:bodyPr/>
              <a:lstStyle/>
              <a:p>
                <a:pPr>
                  <a:defRPr sz="9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'ОУМИ '!$O$31:$O$34</c:f>
              <c:strCache>
                <c:ptCount val="4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 </c:v>
                </c:pt>
              </c:strCache>
            </c:strRef>
          </c:cat>
          <c:val>
            <c:numRef>
              <c:f>'ОУМИ '!$P$31:$P$34</c:f>
              <c:numCache>
                <c:formatCode>General</c:formatCode>
                <c:ptCount val="4"/>
                <c:pt idx="0">
                  <c:v>154</c:v>
                </c:pt>
                <c:pt idx="1">
                  <c:v>128</c:v>
                </c:pt>
                <c:pt idx="2">
                  <c:v>100</c:v>
                </c:pt>
                <c:pt idx="3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492-4D1D-BAAC-E7079386F0A5}"/>
            </c:ext>
          </c:extLst>
        </c:ser>
        <c:ser>
          <c:idx val="0"/>
          <c:order val="1"/>
          <c:tx>
            <c:strRef>
              <c:f>'ОУМИ '!$Q$28</c:f>
              <c:strCache>
                <c:ptCount val="1"/>
                <c:pt idx="0">
                  <c:v>с. Варьеган</c:v>
                </c:pt>
              </c:strCache>
            </c:strRef>
          </c:tx>
          <c:spPr>
            <a:gradFill flip="none" rotWithShape="1">
              <a:gsLst>
                <a:gs pos="0">
                  <a:srgbClr val="CCCCFF"/>
                </a:gs>
                <a:gs pos="17999">
                  <a:srgbClr val="99CCFF"/>
                </a:gs>
                <a:gs pos="36000">
                  <a:srgbClr val="9966FF"/>
                </a:gs>
                <a:gs pos="61000">
                  <a:srgbClr val="CC99FF"/>
                </a:gs>
                <a:gs pos="82001">
                  <a:srgbClr val="99CCFF"/>
                </a:gs>
                <a:gs pos="100000">
                  <a:srgbClr val="CCCCFF"/>
                </a:gs>
              </a:gsLst>
              <a:path path="circle">
                <a:fillToRect l="100000" t="100000"/>
              </a:path>
              <a:tileRect r="-100000" b="-100000"/>
            </a:gradFill>
          </c:spPr>
          <c:invertIfNegative val="0"/>
          <c:dLbls>
            <c:dLbl>
              <c:idx val="0"/>
              <c:layout>
                <c:manualLayout>
                  <c:x val="1.77383592017737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492-4D1D-BAAC-E7079386F0A5}"/>
                </c:ext>
              </c:extLst>
            </c:dLbl>
            <c:dLbl>
              <c:idx val="1"/>
              <c:layout>
                <c:manualLayout>
                  <c:x val="1.4781966001478197E-2"/>
                  <c:y val="-9.17431192660550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492-4D1D-BAAC-E7079386F0A5}"/>
                </c:ext>
              </c:extLst>
            </c:dLbl>
            <c:dLbl>
              <c:idx val="2"/>
              <c:layout>
                <c:manualLayout>
                  <c:x val="2.6607538802660816E-2"/>
                  <c:y val="-6.11620795107034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492-4D1D-BAAC-E7079386F0A5}"/>
                </c:ext>
              </c:extLst>
            </c:dLbl>
            <c:spPr>
              <a:gradFill flip="none" rotWithShape="1">
                <a:gsLst>
                  <a:gs pos="0">
                    <a:srgbClr val="A8F6B1"/>
                  </a:gs>
                  <a:gs pos="17999">
                    <a:srgbClr val="FEE7F2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rgbClr val="32DA52"/>
                </a:solidFill>
              </a:ln>
            </c:spPr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'ОУМИ '!$O$31:$O$34</c:f>
              <c:strCache>
                <c:ptCount val="4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 </c:v>
                </c:pt>
              </c:strCache>
            </c:strRef>
          </c:cat>
          <c:val>
            <c:numRef>
              <c:f>'ОУМИ '!$Q$31:$Q$34</c:f>
              <c:numCache>
                <c:formatCode>General</c:formatCode>
                <c:ptCount val="4"/>
                <c:pt idx="0">
                  <c:v>25</c:v>
                </c:pt>
                <c:pt idx="1">
                  <c:v>23</c:v>
                </c:pt>
                <c:pt idx="2">
                  <c:v>23</c:v>
                </c:pt>
                <c:pt idx="3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492-4D1D-BAAC-E7079386F0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8139136"/>
        <c:axId val="268145024"/>
        <c:axId val="0"/>
      </c:bar3DChart>
      <c:catAx>
        <c:axId val="268139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68145024"/>
        <c:crosses val="autoZero"/>
        <c:auto val="1"/>
        <c:lblAlgn val="ctr"/>
        <c:lblOffset val="100"/>
        <c:noMultiLvlLbl val="0"/>
      </c:catAx>
      <c:valAx>
        <c:axId val="268145024"/>
        <c:scaling>
          <c:orientation val="minMax"/>
        </c:scaling>
        <c:delete val="0"/>
        <c:axPos val="l"/>
        <c:majorGridlines/>
        <c:numFmt formatCode="#,##0" sourceLinked="0"/>
        <c:majorTickMark val="none"/>
        <c:minorTickMark val="none"/>
        <c:tickLblPos val="nextTo"/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681391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4855899110172247"/>
          <c:y val="0.89163577936788363"/>
          <c:w val="0.61419138572201759"/>
          <c:h val="4.7528517110266184E-2"/>
        </c:manualLayout>
      </c:layout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 algn="ctr">
              <a:defRPr sz="1400"/>
            </a:pPr>
            <a:r>
              <a:rPr lang="ru-RU" sz="1400"/>
              <a:t>Демографические показатели </a:t>
            </a:r>
          </a:p>
          <a:p>
            <a:pPr algn="ctr">
              <a:defRPr sz="1400"/>
            </a:pPr>
            <a:r>
              <a:rPr lang="ru-RU" sz="1400"/>
              <a:t>городского поселения Новоаганск за 2018  год</a:t>
            </a:r>
          </a:p>
        </c:rich>
      </c:tx>
      <c:layout>
        <c:manualLayout>
          <c:xMode val="edge"/>
          <c:yMode val="edge"/>
          <c:x val="0.12674048556430487"/>
          <c:y val="2.1234667095184564E-2"/>
        </c:manualLayout>
      </c:layout>
      <c:overlay val="0"/>
    </c:title>
    <c:autoTitleDeleted val="0"/>
    <c:view3D>
      <c:rotX val="10"/>
      <c:rotY val="20"/>
      <c:rAngAx val="0"/>
    </c:view3D>
    <c:floor>
      <c:thickness val="0"/>
      <c:spPr>
        <a:gradFill>
          <a:gsLst>
            <a:gs pos="23000">
              <a:schemeClr val="accent3">
                <a:lumMod val="60000"/>
                <a:lumOff val="40000"/>
              </a:schemeClr>
            </a:gs>
            <a:gs pos="100000">
              <a:srgbClr val="DEFB4B"/>
            </a:gs>
          </a:gsLst>
          <a:path path="circle">
            <a:fillToRect l="100000" t="100000"/>
          </a:path>
        </a:gradFill>
      </c:spPr>
    </c:floor>
    <c:sideWall>
      <c:thickness val="0"/>
      <c:spPr>
        <a:gradFill flip="none" rotWithShape="1">
          <a:gsLst>
            <a:gs pos="0">
              <a:schemeClr val="accent3">
                <a:lumMod val="75000"/>
              </a:schemeClr>
            </a:gs>
            <a:gs pos="84000">
              <a:srgbClr val="FFF2C9"/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c:spPr>
    </c:sideWall>
    <c:backWall>
      <c:thickness val="0"/>
      <c:spPr>
        <a:gradFill flip="none" rotWithShape="1">
          <a:gsLst>
            <a:gs pos="0">
              <a:schemeClr val="accent3">
                <a:lumMod val="75000"/>
              </a:schemeClr>
            </a:gs>
            <a:gs pos="84000">
              <a:srgbClr val="FFF2C9"/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c:spPr>
    </c:backWall>
    <c:plotArea>
      <c:layout>
        <c:manualLayout>
          <c:layoutTarget val="inner"/>
          <c:xMode val="edge"/>
          <c:yMode val="edge"/>
          <c:x val="0.123722050566465"/>
          <c:y val="0.21740994247189907"/>
          <c:w val="0.80107925801012481"/>
          <c:h val="0.47278607697402697"/>
        </c:manualLayout>
      </c:layout>
      <c:bar3DChart>
        <c:barDir val="col"/>
        <c:grouping val="clustered"/>
        <c:varyColors val="1"/>
        <c:ser>
          <c:idx val="0"/>
          <c:order val="0"/>
          <c:tx>
            <c:v>Количество</c:v>
          </c:tx>
          <c:spPr>
            <a:effectLst>
              <a:outerShdw blurRad="139700" dist="38100" dir="8100000" algn="tr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effectLst>
                <a:outerShdw blurRad="1397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C798-471D-A7E8-0D2A519999C5}"/>
              </c:ext>
            </c:extLst>
          </c:dPt>
          <c:dPt>
            <c:idx val="1"/>
            <c:invertIfNegative val="0"/>
            <c:bubble3D val="0"/>
            <c:spPr>
              <a:solidFill>
                <a:srgbClr val="C00000"/>
              </a:solidFill>
              <a:effectLst>
                <a:outerShdw blurRad="1397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798-471D-A7E8-0D2A519999C5}"/>
              </c:ext>
            </c:extLst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effectLst>
                <a:outerShdw blurRad="1397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C798-471D-A7E8-0D2A519999C5}"/>
              </c:ext>
            </c:extLst>
          </c:dPt>
          <c:dPt>
            <c:idx val="3"/>
            <c:invertIfNegative val="0"/>
            <c:bubble3D val="0"/>
            <c:spPr>
              <a:solidFill>
                <a:srgbClr val="C00000"/>
              </a:solidFill>
              <a:effectLst>
                <a:outerShdw blurRad="1397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798-471D-A7E8-0D2A519999C5}"/>
              </c:ext>
            </c:extLst>
          </c:dPt>
          <c:cat>
            <c:strRef>
              <c:f>демография!$M$3:$P$3</c:f>
              <c:strCache>
                <c:ptCount val="4"/>
                <c:pt idx="0">
                  <c:v>родилось</c:v>
                </c:pt>
                <c:pt idx="1">
                  <c:v>умерло</c:v>
                </c:pt>
                <c:pt idx="2">
                  <c:v>прибыло</c:v>
                </c:pt>
                <c:pt idx="3">
                  <c:v>выбыло</c:v>
                </c:pt>
              </c:strCache>
            </c:strRef>
          </c:cat>
          <c:val>
            <c:numRef>
              <c:f>демография!$M$4:$P$4</c:f>
              <c:numCache>
                <c:formatCode>General</c:formatCode>
                <c:ptCount val="4"/>
                <c:pt idx="0">
                  <c:v>71</c:v>
                </c:pt>
                <c:pt idx="1">
                  <c:v>51</c:v>
                </c:pt>
                <c:pt idx="2">
                  <c:v>225</c:v>
                </c:pt>
                <c:pt idx="3">
                  <c:v>324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4-C798-471D-A7E8-0D2A519999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77155968"/>
        <c:axId val="377157504"/>
        <c:axId val="0"/>
      </c:bar3DChart>
      <c:catAx>
        <c:axId val="377155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77157504"/>
        <c:crosses val="autoZero"/>
        <c:auto val="1"/>
        <c:lblAlgn val="ctr"/>
        <c:lblOffset val="100"/>
        <c:noMultiLvlLbl val="0"/>
      </c:catAx>
      <c:valAx>
        <c:axId val="377157504"/>
        <c:scaling>
          <c:orientation val="minMax"/>
          <c:max val="450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200"/>
                </a:pPr>
                <a:r>
                  <a:rPr lang="ru-RU" sz="1200"/>
                  <a:t>человек</a:t>
                </a:r>
              </a:p>
            </c:rich>
          </c:tx>
          <c:layout>
            <c:manualLayout>
              <c:xMode val="edge"/>
              <c:yMode val="edge"/>
              <c:x val="4.0615485564304457E-2"/>
              <c:y val="0.34808764683103133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15875">
            <a:solidFill>
              <a:schemeClr val="accent3">
                <a:lumMod val="75000"/>
              </a:schemeClr>
            </a:solidFill>
          </a:ln>
        </c:spPr>
        <c:txPr>
          <a:bodyPr/>
          <a:lstStyle/>
          <a:p>
            <a:pPr>
              <a:defRPr sz="1200"/>
            </a:pPr>
            <a:endParaRPr lang="ru-RU"/>
          </a:p>
        </c:txPr>
        <c:crossAx val="377155968"/>
        <c:crosses val="autoZero"/>
        <c:crossBetween val="between"/>
      </c:valAx>
      <c:dTable>
        <c:showHorzBorder val="0"/>
        <c:showVertBorder val="0"/>
        <c:showOutline val="1"/>
        <c:showKeys val="0"/>
        <c:spPr>
          <a:noFill/>
          <a:ln w="15875">
            <a:solidFill>
              <a:schemeClr val="accent3">
                <a:lumMod val="75000"/>
              </a:schemeClr>
            </a:solidFill>
          </a:ln>
          <a:effectLst/>
        </c:spPr>
        <c:txPr>
          <a:bodyPr/>
          <a:lstStyle/>
          <a:p>
            <a:pPr rtl="0">
              <a:defRPr sz="1200"/>
            </a:pPr>
            <a:endParaRPr lang="ru-RU"/>
          </a:p>
        </c:txPr>
      </c:dTable>
      <c:spPr>
        <a:noFill/>
        <a:ln w="25400">
          <a:noFill/>
        </a:ln>
        <a:scene3d>
          <a:camera prst="orthographicFront"/>
          <a:lightRig rig="threePt" dir="t"/>
        </a:scene3d>
        <a:sp3d>
          <a:bevelT/>
        </a:sp3d>
      </c:spPr>
    </c:plotArea>
    <c:plotVisOnly val="1"/>
    <c:dispBlanksAs val="gap"/>
    <c:showDLblsOverMax val="0"/>
  </c:chart>
  <c:spPr>
    <a:noFill/>
    <a:ln w="28575" cap="rnd">
      <a:noFill/>
      <a:round/>
    </a:ln>
    <a:effectLst/>
    <a:scene3d>
      <a:camera prst="orthographicFront"/>
      <a:lightRig rig="threePt" dir="t"/>
    </a:scene3d>
    <a:sp3d>
      <a:bevelT w="44450"/>
    </a:sp3d>
  </c:spPr>
  <c:txPr>
    <a:bodyPr/>
    <a:lstStyle/>
    <a:p>
      <a:pPr algn="ctr" rtl="0">
        <a:defRPr lang="ru-RU" sz="1000" b="1" i="0" u="none" strike="noStrike" kern="1200" baseline="0">
          <a:solidFill>
            <a:sysClr val="windowText" lastClr="000000"/>
          </a:solidFill>
          <a:latin typeface="Times New Roman" pitchFamily="18" charset="0"/>
          <a:ea typeface="+mn-ea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 Структура населения поселения      </a:t>
            </a:r>
          </a:p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r>
              <a:rPr lang="ru-RU" sz="140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в 2018 году</a:t>
            </a:r>
          </a:p>
        </c:rich>
      </c:tx>
      <c:layout>
        <c:manualLayout>
          <c:xMode val="edge"/>
          <c:yMode val="edge"/>
          <c:x val="0.359326125872172"/>
          <c:y val="3.360668626099156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9386675930214747E-2"/>
          <c:y val="0.28601874765654323"/>
          <c:w val="0.81232249099939069"/>
          <c:h val="0.50109434644691753"/>
        </c:manualLayout>
      </c:layout>
      <c:ofPieChart>
        <c:ofPieType val="pie"/>
        <c:varyColors val="1"/>
        <c:ser>
          <c:idx val="0"/>
          <c:order val="0"/>
          <c:tx>
            <c:v>Пенсионеры</c:v>
          </c:tx>
          <c:explosion val="7"/>
          <c:dLbls>
            <c:dLbl>
              <c:idx val="0"/>
              <c:tx>
                <c:rich>
                  <a:bodyPr/>
                  <a:lstStyle/>
                  <a:p>
                    <a:r>
                      <a:rPr lang="ru-RU"/>
                      <a:t>Дети от 0 до 6 лет
581 чел.
6%</a:t>
                    </a:r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BE-422E-ABF0-83FF34A25C3D}"/>
                </c:ext>
              </c:extLst>
            </c:dLbl>
            <c:dLbl>
              <c:idx val="1"/>
              <c:layout>
                <c:manualLayout>
                  <c:x val="-9.2544974658087725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Учащиеся, студенты
1070 чел.
10%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6BE-422E-ABF0-83FF34A25C3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 sz="1050" b="1"/>
                      <a:t>Занято трудовой  деятельностью</a:t>
                    </a:r>
                  </a:p>
                  <a:p>
                    <a:r>
                      <a:rPr lang="ru-RU" sz="1050" b="1"/>
                      <a:t> 3298 чел.</a:t>
                    </a:r>
                  </a:p>
                  <a:p>
                    <a:r>
                      <a:rPr lang="ru-RU" sz="1050" b="1"/>
                      <a:t> 33%</a:t>
                    </a:r>
                    <a:endParaRPr lang="ru-RU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6BE-422E-ABF0-83FF34A25C3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ru-RU" sz="1050" b="1"/>
                      <a:t>Незанятое население 2399 чел.</a:t>
                    </a:r>
                  </a:p>
                  <a:p>
                    <a:r>
                      <a:rPr lang="ru-RU" sz="1050" b="1"/>
                      <a:t> 24%</a:t>
                    </a:r>
                    <a:endParaRPr lang="ru-RU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6BE-422E-ABF0-83FF34A25C3D}"/>
                </c:ext>
              </c:extLst>
            </c:dLbl>
            <c:dLbl>
              <c:idx val="4"/>
              <c:layout>
                <c:manualLayout>
                  <c:x val="1.7137958270016225E-3"/>
                  <c:y val="2.150537634408603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Работающие пенсионеры
608 чел.
6%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6BE-422E-ABF0-83FF34A25C3D}"/>
                </c:ext>
              </c:extLst>
            </c:dLbl>
            <c:dLbl>
              <c:idx val="5"/>
              <c:layout>
                <c:manualLayout>
                  <c:x val="0"/>
                  <c:y val="-1.5360983102918601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Неработающие пенсионеры
2085 чел.
21%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6BE-422E-ABF0-83FF34A25C3D}"/>
                </c:ext>
              </c:extLst>
            </c:dLbl>
            <c:dLbl>
              <c:idx val="6"/>
              <c:layout>
                <c:manualLayout>
                  <c:x val="-1.3710366616013003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1050" b="1"/>
                      <a:t>Пенсионеры </a:t>
                    </a:r>
                  </a:p>
                  <a:p>
                    <a:r>
                      <a:rPr lang="ru-RU" sz="1050" b="1"/>
                      <a:t>2693 чел.</a:t>
                    </a:r>
                  </a:p>
                  <a:p>
                    <a:r>
                      <a:rPr lang="ru-RU" sz="1050" b="1"/>
                      <a:t>27%</a:t>
                    </a:r>
                    <a:endParaRPr lang="ru-RU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6BE-422E-ABF0-83FF34A25C3D}"/>
                </c:ext>
              </c:extLst>
            </c:dLbl>
            <c:spPr>
              <a:gradFill>
                <a:gsLst>
                  <a:gs pos="23000">
                    <a:schemeClr val="accent1">
                      <a:lumMod val="40000"/>
                      <a:lumOff val="60000"/>
                    </a:schemeClr>
                  </a:gs>
                  <a:gs pos="100000">
                    <a:srgbClr val="F4F8BA"/>
                  </a:gs>
                </a:gsLst>
                <a:path path="circle">
                  <a:fillToRect l="100000" t="100000"/>
                </a:path>
              </a:gradFill>
              <a:ln w="12700">
                <a:solidFill>
                  <a:srgbClr val="0070C0"/>
                </a:solidFill>
              </a:ln>
            </c:spPr>
            <c:txPr>
              <a:bodyPr/>
              <a:lstStyle/>
              <a:p>
                <a:pPr>
                  <a:defRPr sz="105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 нас.'!$A$5:$A$10</c:f>
              <c:strCache>
                <c:ptCount val="6"/>
                <c:pt idx="0">
                  <c:v>Дети от 0 до 6 лет</c:v>
                </c:pt>
                <c:pt idx="1">
                  <c:v>Учащиеся, студенты</c:v>
                </c:pt>
                <c:pt idx="2">
                  <c:v>Занято трудовой  деятельностью</c:v>
                </c:pt>
                <c:pt idx="3">
                  <c:v>Незанятое население</c:v>
                </c:pt>
                <c:pt idx="4">
                  <c:v>Работающие пенсионеры</c:v>
                </c:pt>
                <c:pt idx="5">
                  <c:v>Неработающие пенсионеры</c:v>
                </c:pt>
              </c:strCache>
            </c:strRef>
          </c:cat>
          <c:val>
            <c:numRef>
              <c:f>'Структура  нас.'!$B$5:$B$10</c:f>
              <c:numCache>
                <c:formatCode>General</c:formatCode>
                <c:ptCount val="6"/>
                <c:pt idx="0">
                  <c:v>581</c:v>
                </c:pt>
                <c:pt idx="1">
                  <c:v>1070</c:v>
                </c:pt>
                <c:pt idx="2">
                  <c:v>3298</c:v>
                </c:pt>
                <c:pt idx="3">
                  <c:v>2399</c:v>
                </c:pt>
                <c:pt idx="4">
                  <c:v>608</c:v>
                </c:pt>
                <c:pt idx="5">
                  <c:v>2085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6BE-422E-ABF0-83FF34A25C3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gapWidth val="123"/>
        <c:splitType val="pos"/>
        <c:splitPos val="2"/>
        <c:secondPieSize val="65"/>
        <c:serLines/>
      </c:ofPieChart>
      <c:spPr>
        <a:scene3d>
          <a:camera prst="orthographicFront"/>
          <a:lightRig rig="threePt" dir="t"/>
        </a:scene3d>
        <a:sp3d>
          <a:bevelB w="6350"/>
        </a:sp3d>
      </c:spPr>
    </c:plotArea>
    <c:plotVisOnly val="1"/>
    <c:dispBlanksAs val="zero"/>
    <c:showDLblsOverMax val="0"/>
  </c:chart>
  <c:spPr>
    <a:noFill/>
    <a:ln cap="rnd"/>
    <a:effectLst/>
    <a:scene3d>
      <a:camera prst="orthographicFront"/>
      <a:lightRig rig="soft" dir="t"/>
    </a:scene3d>
    <a:sp3d>
      <a:bevelT w="44450"/>
    </a:sp3d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Уровень безработицы, %</a:t>
            </a:r>
          </a:p>
        </c:rich>
      </c:tx>
      <c:layout>
        <c:manualLayout>
          <c:xMode val="edge"/>
          <c:yMode val="edge"/>
          <c:x val="0.24452615753128074"/>
          <c:y val="1.300829177813471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3529588387250775E-2"/>
          <c:y val="0.16944207127482291"/>
          <c:w val="0.82524759405074366"/>
          <c:h val="0.68104753326974177"/>
        </c:manualLayout>
      </c:layout>
      <c:lineChart>
        <c:grouping val="standard"/>
        <c:varyColors val="0"/>
        <c:ser>
          <c:idx val="0"/>
          <c:order val="0"/>
          <c:tx>
            <c:strRef>
              <c:f>'Распред. работ.'!$O$3</c:f>
              <c:strCache>
                <c:ptCount val="1"/>
                <c:pt idx="0">
                  <c:v>Уровень безработицы</c:v>
                </c:pt>
              </c:strCache>
            </c:strRef>
          </c:tx>
          <c:spPr>
            <a:ln>
              <a:solidFill>
                <a:srgbClr val="F79646">
                  <a:lumMod val="75000"/>
                </a:srgbClr>
              </a:solidFill>
            </a:ln>
          </c:spPr>
          <c:marker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2.500000000000000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11F-498F-A58E-A878C8343B35}"/>
                </c:ext>
              </c:extLst>
            </c:dLbl>
            <c:dLbl>
              <c:idx val="1"/>
              <c:layout>
                <c:manualLayout>
                  <c:x val="2.7777777777778247E-3"/>
                  <c:y val="-4.76964688224879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11F-498F-A58E-A878C8343B35}"/>
                </c:ext>
              </c:extLst>
            </c:dLbl>
            <c:dLbl>
              <c:idx val="2"/>
              <c:layout>
                <c:manualLayout>
                  <c:x val="-1.6666666666666701E-2"/>
                  <c:y val="-7.80487671640710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11F-498F-A58E-A878C8343B35}"/>
                </c:ext>
              </c:extLst>
            </c:dLbl>
            <c:spPr>
              <a:solidFill>
                <a:srgbClr val="E3E367"/>
              </a:solidFill>
              <a:ln w="12700">
                <a:solidFill>
                  <a:schemeClr val="accent3">
                    <a:lumMod val="75000"/>
                  </a:schemeClr>
                </a:solidFill>
              </a:ln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'Распред. работ.'!$S$2:$W$2</c:f>
              <c:strCache>
                <c:ptCount val="5"/>
                <c:pt idx="0">
                  <c:v>на 01.12.2014</c:v>
                </c:pt>
                <c:pt idx="1">
                  <c:v>на 01.12.2015</c:v>
                </c:pt>
                <c:pt idx="2">
                  <c:v>на 01.12.2016</c:v>
                </c:pt>
                <c:pt idx="3">
                  <c:v>на 01.12.2017</c:v>
                </c:pt>
                <c:pt idx="4">
                  <c:v>на 31.12.2018</c:v>
                </c:pt>
              </c:strCache>
            </c:strRef>
          </c:cat>
          <c:val>
            <c:numRef>
              <c:f>'Распред. работ.'!$S$3:$W$3</c:f>
              <c:numCache>
                <c:formatCode>General</c:formatCode>
                <c:ptCount val="5"/>
                <c:pt idx="0">
                  <c:v>0.9</c:v>
                </c:pt>
                <c:pt idx="1">
                  <c:v>1.05</c:v>
                </c:pt>
                <c:pt idx="2">
                  <c:v>1.03</c:v>
                </c:pt>
                <c:pt idx="3">
                  <c:v>0.61000000000000065</c:v>
                </c:pt>
                <c:pt idx="4">
                  <c:v>0.52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11F-498F-A58E-A878C8343B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6147072"/>
        <c:axId val="386148608"/>
      </c:lineChart>
      <c:catAx>
        <c:axId val="3861470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86148608"/>
        <c:crosses val="autoZero"/>
        <c:auto val="1"/>
        <c:lblAlgn val="ctr"/>
        <c:lblOffset val="100"/>
        <c:noMultiLvlLbl val="0"/>
      </c:catAx>
      <c:valAx>
        <c:axId val="3861486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86147072"/>
        <c:crosses val="autoZero"/>
        <c:crossBetween val="between"/>
      </c:valAx>
      <c:sp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100000">
              <a:srgbClr val="F4F8BA"/>
            </a:gs>
          </a:gsLst>
          <a:lin ang="2700000" scaled="1"/>
          <a:tileRect/>
        </a:gradFill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Распределение численности работающих  по видам  деятельности </a:t>
            </a:r>
          </a:p>
          <a:p>
            <a:pPr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в 2018 году</a:t>
            </a:r>
            <a:endParaRPr lang="en-US" sz="120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1986087384050523"/>
          <c:y val="2.951146405378576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332980880621782"/>
          <c:y val="0.20737970273083603"/>
          <c:w val="0.68521137307404301"/>
          <c:h val="0.73206676055898323"/>
        </c:manualLayout>
      </c:layout>
      <c:ofPieChart>
        <c:ofPieType val="pie"/>
        <c:varyColors val="1"/>
        <c:ser>
          <c:idx val="0"/>
          <c:order val="0"/>
          <c:tx>
            <c:strRef>
              <c:f>'Распред. работ.'!$B$3</c:f>
              <c:strCache>
                <c:ptCount val="1"/>
                <c:pt idx="0">
                  <c:v>3298</c:v>
                </c:pt>
              </c:strCache>
            </c:strRef>
          </c:tx>
          <c:explosion val="6"/>
          <c:dLbls>
            <c:dLbl>
              <c:idx val="0"/>
              <c:layout>
                <c:manualLayout>
                  <c:x val="3.0573110577513458E-2"/>
                  <c:y val="-0.1289492420030276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989-45C0-A2D5-69B34E3E6E2B}"/>
                </c:ext>
              </c:extLst>
            </c:dLbl>
            <c:dLbl>
              <c:idx val="1"/>
              <c:layout>
                <c:manualLayout>
                  <c:x val="0"/>
                  <c:y val="2.321082700806145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989-45C0-A2D5-69B34E3E6E2B}"/>
                </c:ext>
              </c:extLst>
            </c:dLbl>
            <c:dLbl>
              <c:idx val="2"/>
              <c:layout>
                <c:manualLayout>
                  <c:x val="4.8296673043747192E-2"/>
                  <c:y val="-8.51063656962255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989-45C0-A2D5-69B34E3E6E2B}"/>
                </c:ext>
              </c:extLst>
            </c:dLbl>
            <c:dLbl>
              <c:idx val="3"/>
              <c:layout>
                <c:manualLayout>
                  <c:x val="-4.0764459499545776E-2"/>
                  <c:y val="-1.289490389336746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989-45C0-A2D5-69B34E3E6E2B}"/>
                </c:ext>
              </c:extLst>
            </c:dLbl>
            <c:dLbl>
              <c:idx val="4"/>
              <c:layout>
                <c:manualLayout>
                  <c:x val="8.2425144910391712E-2"/>
                  <c:y val="3.868450861074981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989-45C0-A2D5-69B34E3E6E2B}"/>
                </c:ext>
              </c:extLst>
            </c:dLbl>
            <c:dLbl>
              <c:idx val="5"/>
              <c:layout>
                <c:manualLayout>
                  <c:x val="-7.0127329132768229E-2"/>
                  <c:y val="5.024976985006744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989-45C0-A2D5-69B34E3E6E2B}"/>
                </c:ext>
              </c:extLst>
            </c:dLbl>
            <c:dLbl>
              <c:idx val="6"/>
              <c:layout>
                <c:manualLayout>
                  <c:x val="-2.6375742140314143E-4"/>
                  <c:y val="-4.126369245877590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989-45C0-A2D5-69B34E3E6E2B}"/>
                </c:ext>
              </c:extLst>
            </c:dLbl>
            <c:dLbl>
              <c:idx val="7"/>
              <c:layout>
                <c:manualLayout>
                  <c:x val="0.1251363267310677"/>
                  <c:y val="-0.1908447806911914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989-45C0-A2D5-69B34E3E6E2B}"/>
                </c:ext>
              </c:extLst>
            </c:dLbl>
            <c:dLbl>
              <c:idx val="8"/>
              <c:layout>
                <c:manualLayout>
                  <c:x val="-1.6985135732633144E-2"/>
                  <c:y val="-2.836878856540842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989-45C0-A2D5-69B34E3E6E2B}"/>
                </c:ext>
              </c:extLst>
            </c:dLbl>
            <c:dLbl>
              <c:idx val="9"/>
              <c:layout>
                <c:manualLayout>
                  <c:x val="5.1128416995518594E-2"/>
                  <c:y val="-2.2427808504660356E-2"/>
                </c:manualLayout>
              </c:layout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989-45C0-A2D5-69B34E3E6E2B}"/>
                </c:ext>
              </c:extLst>
            </c:dLbl>
            <c:dLbl>
              <c:idx val="10"/>
              <c:layout>
                <c:manualLayout>
                  <c:x val="-8.7968940186825176E-2"/>
                  <c:y val="-7.7369423360204919E-3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19,7%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989-45C0-A2D5-69B34E3E6E2B}"/>
                </c:ext>
              </c:extLst>
            </c:dLbl>
            <c:numFmt formatCode="0.0%" sourceLinked="0"/>
            <c:spPr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6">
                      <a:lumMod val="20000"/>
                      <a:lumOff val="8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  <c:txPr>
              <a:bodyPr/>
              <a:lstStyle/>
              <a:p>
                <a:pPr>
                  <a:defRPr sz="10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'Распред. работ.'!$C$2:$L$2</c:f>
              <c:strCache>
                <c:ptCount val="10"/>
                <c:pt idx="0">
                  <c:v>добыча полезных ископаемых</c:v>
                </c:pt>
                <c:pt idx="1">
                  <c:v>образование</c:v>
                </c:pt>
                <c:pt idx="2">
                  <c:v>деятельность по организации отдыха, развлечений и культуры</c:v>
                </c:pt>
                <c:pt idx="3">
                  <c:v>здравоохранение и предоставление социальных услуг</c:v>
                </c:pt>
                <c:pt idx="4">
                  <c:v>гос. управление и обеспечение безопасности </c:v>
                </c:pt>
                <c:pt idx="5">
                  <c:v>транспорт и связь</c:v>
                </c:pt>
                <c:pt idx="6">
                  <c:v>в области спорта </c:v>
                </c:pt>
                <c:pt idx="7">
                  <c:v>обеспечение электрической энергией, газом, паром</c:v>
                </c:pt>
                <c:pt idx="8">
                  <c:v>малый бизнес</c:v>
                </c:pt>
                <c:pt idx="9">
                  <c:v>иные</c:v>
                </c:pt>
              </c:strCache>
            </c:strRef>
          </c:cat>
          <c:val>
            <c:numRef>
              <c:f>'Распред. работ.'!$C$3:$L$3</c:f>
              <c:numCache>
                <c:formatCode>General</c:formatCode>
                <c:ptCount val="10"/>
                <c:pt idx="0">
                  <c:v>1585</c:v>
                </c:pt>
                <c:pt idx="1">
                  <c:v>448</c:v>
                </c:pt>
                <c:pt idx="2">
                  <c:v>90</c:v>
                </c:pt>
                <c:pt idx="3">
                  <c:v>273</c:v>
                </c:pt>
                <c:pt idx="4">
                  <c:v>54</c:v>
                </c:pt>
                <c:pt idx="5">
                  <c:v>10</c:v>
                </c:pt>
                <c:pt idx="6">
                  <c:v>53</c:v>
                </c:pt>
                <c:pt idx="7">
                  <c:v>181</c:v>
                </c:pt>
                <c:pt idx="8">
                  <c:v>341</c:v>
                </c:pt>
                <c:pt idx="9">
                  <c:v>263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989-45C0-A2D5-69B34E3E6E2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gapWidth val="66"/>
        <c:splitType val="percent"/>
        <c:splitPos val="8"/>
        <c:secondPieSize val="57"/>
        <c:serLines/>
      </c:ofPieChart>
    </c:plotArea>
    <c:plotVisOnly val="1"/>
    <c:dispBlanksAs val="zero"/>
    <c:showDLblsOverMax val="0"/>
  </c:chart>
  <c:spPr>
    <a:noFill/>
    <a:ln cap="rnd"/>
    <a:effectLst/>
    <a:scene3d>
      <a:camera prst="orthographicFront"/>
      <a:lightRig rig="threePt" dir="t"/>
    </a:scene3d>
    <a:sp3d>
      <a:bevelT w="44450"/>
    </a:sp3d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Среднемесячная заработная плата одного работающего по организациям и предприятиям поселения, руб.</a:t>
            </a:r>
          </a:p>
        </c:rich>
      </c:tx>
      <c:layout>
        <c:manualLayout>
          <c:xMode val="edge"/>
          <c:yMode val="edge"/>
          <c:x val="0.12598578090360066"/>
          <c:y val="9.1743119266055051E-3"/>
        </c:manualLayout>
      </c:layout>
      <c:overlay val="0"/>
    </c:title>
    <c:autoTitleDeleted val="0"/>
    <c:view3D>
      <c:rotX val="15"/>
      <c:rotY val="40"/>
      <c:rAngAx val="1"/>
    </c:view3D>
    <c:floor>
      <c:thickness val="0"/>
      <c:sp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2700000" scaled="0"/>
        </a:gradFill>
        <a:scene3d>
          <a:camera prst="orthographicFront"/>
          <a:lightRig rig="threePt" dir="t"/>
        </a:scene3d>
        <a:sp3d>
          <a:contourClr>
            <a:srgbClr val="000000"/>
          </a:contourClr>
        </a:sp3d>
      </c:spPr>
    </c:floor>
    <c:sideWall>
      <c:thickness val="0"/>
      <c:sp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2700000" scaled="0"/>
          <a:tileRect/>
        </a:gradFill>
      </c:spPr>
    </c:sideWall>
    <c:backWall>
      <c:thickness val="0"/>
      <c:sp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2700000" scaled="0"/>
          <a:tileRect/>
        </a:gradFill>
      </c:spPr>
    </c:backWall>
    <c:plotArea>
      <c:layout>
        <c:manualLayout>
          <c:layoutTarget val="inner"/>
          <c:xMode val="edge"/>
          <c:yMode val="edge"/>
          <c:x val="0.19872328908526762"/>
          <c:y val="0.21422524019360004"/>
          <c:w val="0.68904842548783463"/>
          <c:h val="0.58410797274193593"/>
        </c:manualLayout>
      </c:layout>
      <c:bar3DChart>
        <c:barDir val="col"/>
        <c:grouping val="clustered"/>
        <c:varyColors val="0"/>
        <c:ser>
          <c:idx val="1"/>
          <c:order val="0"/>
          <c:spPr>
            <a:gradFill>
              <a:gsLst>
                <a:gs pos="0">
                  <a:srgbClr val="CCECFF"/>
                </a:gs>
                <a:gs pos="100000">
                  <a:srgbClr val="005CBF"/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9.2807424593967548E-3"/>
                  <c:y val="-2.63157894736842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4CB-4BB4-90FD-A8A2801C534C}"/>
                </c:ext>
              </c:extLst>
            </c:dLbl>
            <c:dLbl>
              <c:idx val="1"/>
              <c:layout>
                <c:manualLayout>
                  <c:x val="2.2526890021100251E-2"/>
                  <c:y val="-3.24320354451107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4CB-4BB4-90FD-A8A2801C534C}"/>
                </c:ext>
              </c:extLst>
            </c:dLbl>
            <c:dLbl>
              <c:idx val="2"/>
              <c:layout>
                <c:manualLayout>
                  <c:x val="1.908470999948543E-2"/>
                  <c:y val="-1.75438849960268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4CB-4BB4-90FD-A8A2801C534C}"/>
                </c:ext>
              </c:extLst>
            </c:dLbl>
            <c:dLbl>
              <c:idx val="3"/>
              <c:layout>
                <c:manualLayout>
                  <c:x val="2.6607538802660816E-2"/>
                  <c:y val="-9.174311926605473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4CB-4BB4-90FD-A8A2801C534C}"/>
                </c:ext>
              </c:extLst>
            </c:dLbl>
            <c:numFmt formatCode="#,##0.00" sourceLinked="0"/>
            <c:spPr>
              <a:gradFill flip="none" rotWithShape="1">
                <a:gsLst>
                  <a:gs pos="2000">
                    <a:schemeClr val="accent1">
                      <a:lumMod val="20000"/>
                      <a:lumOff val="80000"/>
                    </a:schemeClr>
                  </a:gs>
                  <a:gs pos="95000">
                    <a:schemeClr val="accent6">
                      <a:lumMod val="40000"/>
                      <a:lumOff val="6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  <c:txPr>
              <a:bodyPr/>
              <a:lstStyle/>
              <a:p>
                <a:pPr>
                  <a:defRPr sz="9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'Уровень жизни населения'!$F$3:$I$3</c:f>
              <c:strCache>
                <c:ptCount val="4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'Уровень жизни населения'!$F$4:$I$4</c:f>
              <c:numCache>
                <c:formatCode>#,##0.00</c:formatCode>
                <c:ptCount val="4"/>
                <c:pt idx="0">
                  <c:v>42838.789999999994</c:v>
                </c:pt>
                <c:pt idx="1">
                  <c:v>42279.37</c:v>
                </c:pt>
                <c:pt idx="2">
                  <c:v>43483.44</c:v>
                </c:pt>
                <c:pt idx="3">
                  <c:v>47121.08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4CB-4BB4-90FD-A8A2801C53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95574656"/>
        <c:axId val="395666560"/>
        <c:axId val="0"/>
      </c:bar3DChart>
      <c:catAx>
        <c:axId val="3955746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1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95666560"/>
        <c:crosses val="autoZero"/>
        <c:auto val="1"/>
        <c:lblAlgn val="ctr"/>
        <c:lblOffset val="100"/>
        <c:noMultiLvlLbl val="0"/>
      </c:catAx>
      <c:valAx>
        <c:axId val="395666560"/>
        <c:scaling>
          <c:orientation val="minMax"/>
        </c:scaling>
        <c:delete val="0"/>
        <c:axPos val="l"/>
        <c:majorGridlines/>
        <c:numFmt formatCode="#,##0" sourceLinked="0"/>
        <c:majorTickMark val="none"/>
        <c:minorTickMark val="none"/>
        <c:tickLblPos val="nextTo"/>
        <c:txPr>
          <a:bodyPr/>
          <a:lstStyle/>
          <a:p>
            <a:pPr>
              <a:defRPr sz="11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95574656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Среднемесячные  денежные доходы на 1 жителя, руб.</a:t>
            </a:r>
          </a:p>
        </c:rich>
      </c:tx>
      <c:layout>
        <c:manualLayout>
          <c:xMode val="edge"/>
          <c:yMode val="edge"/>
          <c:x val="0.14486195800107848"/>
          <c:y val="1.4949826186980869E-2"/>
        </c:manualLayout>
      </c:layout>
      <c:overlay val="0"/>
    </c:title>
    <c:autoTitleDeleted val="0"/>
    <c:view3D>
      <c:rotX val="15"/>
      <c:rotY val="40"/>
      <c:rAngAx val="1"/>
    </c:view3D>
    <c:floor>
      <c:thickness val="0"/>
      <c:sp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2700000" scaled="0"/>
        </a:gradFill>
        <a:scene3d>
          <a:camera prst="orthographicFront"/>
          <a:lightRig rig="threePt" dir="t"/>
        </a:scene3d>
        <a:sp3d>
          <a:contourClr>
            <a:srgbClr val="000000"/>
          </a:contourClr>
        </a:sp3d>
      </c:spPr>
    </c:floor>
    <c:sideWall>
      <c:thickness val="0"/>
      <c:sp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2700000" scaled="0"/>
          <a:tileRect/>
        </a:gradFill>
      </c:spPr>
    </c:sideWall>
    <c:backWall>
      <c:thickness val="0"/>
      <c:sp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2700000" scaled="0"/>
          <a:tileRect/>
        </a:gradFill>
      </c:spPr>
    </c:backWall>
    <c:plotArea>
      <c:layout>
        <c:manualLayout>
          <c:layoutTarget val="inner"/>
          <c:xMode val="edge"/>
          <c:yMode val="edge"/>
          <c:x val="0.18224056670335559"/>
          <c:y val="0.24174054514372212"/>
          <c:w val="0.7824086517981067"/>
          <c:h val="0.66785863631453568"/>
        </c:manualLayout>
      </c:layout>
      <c:bar3DChart>
        <c:barDir val="col"/>
        <c:grouping val="clustered"/>
        <c:varyColors val="0"/>
        <c:ser>
          <c:idx val="1"/>
          <c:order val="0"/>
          <c:spPr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9.2807424593967548E-3"/>
                  <c:y val="-2.63157894736842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1DF-4A0D-BA52-4575E7854C83}"/>
                </c:ext>
              </c:extLst>
            </c:dLbl>
            <c:dLbl>
              <c:idx val="1"/>
              <c:layout>
                <c:manualLayout>
                  <c:x val="6.1871616395978374E-3"/>
                  <c:y val="-2.63157894736842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1DF-4A0D-BA52-4575E7854C83}"/>
                </c:ext>
              </c:extLst>
            </c:dLbl>
            <c:dLbl>
              <c:idx val="2"/>
              <c:layout>
                <c:manualLayout>
                  <c:x val="9.2807424593967548E-3"/>
                  <c:y val="-1.75438596491230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1DF-4A0D-BA52-4575E7854C83}"/>
                </c:ext>
              </c:extLst>
            </c:dLbl>
            <c:numFmt formatCode="#,##0.0" sourceLinked="0"/>
            <c:spPr>
              <a:gradFill flip="none" rotWithShape="1">
                <a:gsLst>
                  <a:gs pos="0">
                    <a:srgbClr val="A8F6B1"/>
                  </a:gs>
                  <a:gs pos="17999">
                    <a:srgbClr val="A8F6B1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rgbClr val="32DA52"/>
                </a:solidFill>
              </a:ln>
            </c:spPr>
            <c:txPr>
              <a:bodyPr/>
              <a:lstStyle/>
              <a:p>
                <a:pPr>
                  <a:defRPr sz="1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'Уровень жизни населения'!$F$35:$I$35</c:f>
              <c:strCache>
                <c:ptCount val="4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'Уровень жизни населения'!$F$36:$I$36</c:f>
              <c:numCache>
                <c:formatCode>#,##0.00</c:formatCode>
                <c:ptCount val="4"/>
                <c:pt idx="0">
                  <c:v>21710.6</c:v>
                </c:pt>
                <c:pt idx="1">
                  <c:v>22119.9</c:v>
                </c:pt>
                <c:pt idx="2">
                  <c:v>22478.6</c:v>
                </c:pt>
                <c:pt idx="3">
                  <c:v>24362.6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1DF-4A0D-BA52-4575E7854C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95782784"/>
        <c:axId val="395882880"/>
        <c:axId val="0"/>
      </c:bar3DChart>
      <c:catAx>
        <c:axId val="3957827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1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95882880"/>
        <c:crosses val="autoZero"/>
        <c:auto val="1"/>
        <c:lblAlgn val="ctr"/>
        <c:lblOffset val="100"/>
        <c:noMultiLvlLbl val="0"/>
      </c:catAx>
      <c:valAx>
        <c:axId val="395882880"/>
        <c:scaling>
          <c:orientation val="minMax"/>
        </c:scaling>
        <c:delete val="0"/>
        <c:axPos val="l"/>
        <c:majorGridlines/>
        <c:numFmt formatCode="#,##0" sourceLinked="0"/>
        <c:majorTickMark val="none"/>
        <c:minorTickMark val="none"/>
        <c:tickLblPos val="nextTo"/>
        <c:txPr>
          <a:bodyPr/>
          <a:lstStyle/>
          <a:p>
            <a:pPr>
              <a:defRPr sz="11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95782784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Среднемесячные денежные доходы </a:t>
            </a:r>
          </a:p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на 1 пенсионера, руб.</a:t>
            </a:r>
          </a:p>
        </c:rich>
      </c:tx>
      <c:layout>
        <c:manualLayout>
          <c:xMode val="edge"/>
          <c:yMode val="edge"/>
          <c:x val="0.12596780824083734"/>
          <c:y val="1.451905349490004E-2"/>
        </c:manualLayout>
      </c:layout>
      <c:overlay val="0"/>
    </c:title>
    <c:autoTitleDeleted val="0"/>
    <c:view3D>
      <c:rotX val="15"/>
      <c:rotY val="20"/>
      <c:rAngAx val="0"/>
    </c:view3D>
    <c:floor>
      <c:thickness val="0"/>
      <c:sp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12000">
              <a:schemeClr val="accent6">
                <a:lumMod val="20000"/>
                <a:lumOff val="80000"/>
              </a:schemeClr>
            </a:gs>
            <a:gs pos="30000">
              <a:schemeClr val="tx2">
                <a:lumMod val="40000"/>
                <a:lumOff val="60000"/>
              </a:schemeClr>
            </a:gs>
            <a:gs pos="77000">
              <a:schemeClr val="accent6">
                <a:lumMod val="20000"/>
                <a:lumOff val="80000"/>
              </a:schemeClr>
            </a:gs>
            <a:gs pos="100000">
              <a:srgbClr val="E6DCAC"/>
            </a:gs>
          </a:gsLst>
          <a:lin ang="2700000" scaled="1"/>
          <a:tileRect/>
        </a:gra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29458130631849438"/>
          <c:w val="0.98980463586629952"/>
          <c:h val="0.6314569342363108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'Уровень жизни населения'!$K$35</c:f>
              <c:strCache>
                <c:ptCount val="1"/>
                <c:pt idx="0">
                  <c:v>Средний размер назначенной месячной пенсии согласно федеральному законодательству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2128514056224992E-3"/>
                  <c:y val="-1.47874278142590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67-411D-A944-8A9546B206B2}"/>
                </c:ext>
              </c:extLst>
            </c:dLbl>
            <c:dLbl>
              <c:idx val="1"/>
              <c:layout>
                <c:manualLayout>
                  <c:x val="0"/>
                  <c:y val="-1.72519991166355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D67-411D-A944-8A9546B206B2}"/>
                </c:ext>
              </c:extLst>
            </c:dLbl>
            <c:dLbl>
              <c:idx val="2"/>
              <c:layout>
                <c:manualLayout>
                  <c:x val="0"/>
                  <c:y val="-1.47874278142590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D67-411D-A944-8A9546B206B2}"/>
                </c:ext>
              </c:extLst>
            </c:dLbl>
            <c:spPr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38000">
                    <a:srgbClr val="FEE7F2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rgbClr val="0070C0"/>
                </a:solidFill>
              </a:ln>
            </c:spPr>
            <c:txPr>
              <a:bodyPr/>
              <a:lstStyle/>
              <a:p>
                <a:pPr>
                  <a:defRPr sz="1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'Уровень жизни населения'!$O$34:$R$34</c:f>
              <c:strCache>
                <c:ptCount val="4"/>
                <c:pt idx="0">
                  <c:v>2015 год 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'Уровень жизни населения'!$O$35:$R$35</c:f>
              <c:numCache>
                <c:formatCode>0.00</c:formatCode>
                <c:ptCount val="4"/>
                <c:pt idx="0">
                  <c:v>18430.71</c:v>
                </c:pt>
                <c:pt idx="1">
                  <c:v>18928.3</c:v>
                </c:pt>
                <c:pt idx="2">
                  <c:v>19489.47</c:v>
                </c:pt>
                <c:pt idx="3">
                  <c:v>19988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D67-411D-A944-8A9546B206B2}"/>
            </c:ext>
          </c:extLst>
        </c:ser>
        <c:ser>
          <c:idx val="1"/>
          <c:order val="1"/>
          <c:tx>
            <c:strRef>
              <c:f>'Уровень жизни населения'!$K$36</c:f>
              <c:strCache>
                <c:ptCount val="1"/>
                <c:pt idx="0">
                  <c:v>Среднемесячные денежные доходы на 1 пенсионера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c:spPr>
          <c:invertIfNegative val="0"/>
          <c:dLbls>
            <c:dLbl>
              <c:idx val="0"/>
              <c:layout>
                <c:manualLayout>
                  <c:x val="0"/>
                  <c:y val="-2.95748556285180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D67-411D-A944-8A9546B206B2}"/>
                </c:ext>
              </c:extLst>
            </c:dLbl>
            <c:dLbl>
              <c:idx val="1"/>
              <c:layout>
                <c:manualLayout>
                  <c:x val="1.2222526532009533E-2"/>
                  <c:y val="-1.7851046615076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D67-411D-A944-8A9546B206B2}"/>
                </c:ext>
              </c:extLst>
            </c:dLbl>
            <c:dLbl>
              <c:idx val="2"/>
              <c:layout>
                <c:manualLayout>
                  <c:x val="9.0099281068127309E-3"/>
                  <c:y val="-2.03158682713859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D67-411D-A944-8A9546B206B2}"/>
                </c:ext>
              </c:extLst>
            </c:dLbl>
            <c:dLbl>
              <c:idx val="3"/>
              <c:layout>
                <c:manualLayout>
                  <c:x val="1.7391304347826087E-2"/>
                  <c:y val="-1.15740719644809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D67-411D-A944-8A9546B206B2}"/>
                </c:ext>
              </c:extLst>
            </c:dLbl>
            <c:numFmt formatCode="#,##0.0" sourceLinked="0"/>
            <c:spPr>
              <a:gradFill flip="none" rotWithShape="1">
                <a:gsLst>
                  <a:gs pos="19000">
                    <a:schemeClr val="accent1">
                      <a:lumMod val="20000"/>
                      <a:lumOff val="80000"/>
                    </a:schemeClr>
                  </a:gs>
                  <a:gs pos="65000">
                    <a:schemeClr val="accent6">
                      <a:lumMod val="40000"/>
                      <a:lumOff val="60000"/>
                    </a:schemeClr>
                  </a:gs>
                  <a:gs pos="82001">
                    <a:schemeClr val="accent6">
                      <a:lumMod val="40000"/>
                      <a:lumOff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  <c:txPr>
              <a:bodyPr/>
              <a:lstStyle/>
              <a:p>
                <a:pPr>
                  <a:defRPr sz="1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'Уровень жизни населения'!$O$34:$R$34</c:f>
              <c:strCache>
                <c:ptCount val="4"/>
                <c:pt idx="0">
                  <c:v>2015 год 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'Уровень жизни населения'!$O$36:$R$36</c:f>
              <c:numCache>
                <c:formatCode>General</c:formatCode>
                <c:ptCount val="4"/>
                <c:pt idx="0" formatCode="#,##0.00">
                  <c:v>19640.97</c:v>
                </c:pt>
                <c:pt idx="1">
                  <c:v>20320.129999999983</c:v>
                </c:pt>
                <c:pt idx="2">
                  <c:v>20720.7</c:v>
                </c:pt>
                <c:pt idx="3">
                  <c:v>21144.400000000001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D67-411D-A944-8A9546B206B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395994624"/>
        <c:axId val="395996160"/>
        <c:axId val="390268224"/>
      </c:bar3DChart>
      <c:catAx>
        <c:axId val="3959946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95996160"/>
        <c:crosses val="autoZero"/>
        <c:auto val="1"/>
        <c:lblAlgn val="ctr"/>
        <c:lblOffset val="100"/>
        <c:noMultiLvlLbl val="0"/>
      </c:catAx>
      <c:valAx>
        <c:axId val="395996160"/>
        <c:scaling>
          <c:orientation val="minMax"/>
        </c:scaling>
        <c:delete val="1"/>
        <c:axPos val="l"/>
        <c:numFmt formatCode="0.00" sourceLinked="1"/>
        <c:majorTickMark val="out"/>
        <c:minorTickMark val="none"/>
        <c:tickLblPos val="nextTo"/>
        <c:crossAx val="395994624"/>
        <c:crosses val="autoZero"/>
        <c:crossBetween val="between"/>
      </c:valAx>
      <c:serAx>
        <c:axId val="390268224"/>
        <c:scaling>
          <c:orientation val="minMax"/>
        </c:scaling>
        <c:delete val="1"/>
        <c:axPos val="b"/>
        <c:majorTickMark val="out"/>
        <c:minorTickMark val="none"/>
        <c:tickLblPos val="nextTo"/>
        <c:crossAx val="395996160"/>
        <c:crosses val="autoZero"/>
      </c:serAx>
    </c:plotArea>
    <c:legend>
      <c:legendPos val="t"/>
      <c:layout>
        <c:manualLayout>
          <c:xMode val="edge"/>
          <c:yMode val="edge"/>
          <c:x val="1.4731484651375101E-2"/>
          <c:y val="0.14343811179678653"/>
          <c:w val="0.96509578471365776"/>
          <c:h val="0.17719933174246397"/>
        </c:manualLayout>
      </c:layout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747FA6-CBB8-4003-9136-AE857C96DF26}" type="doc">
      <dgm:prSet loTypeId="urn:microsoft.com/office/officeart/2005/8/layout/targe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CE0E6AA-C4A5-478D-A1FD-F396C28CB1D2}">
      <dgm:prSet phldrT="[Текст]" custT="1"/>
      <dgm:spPr>
        <a:solidFill>
          <a:srgbClr val="0099FF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Численность  безработных граждан</a:t>
          </a:r>
        </a:p>
        <a:p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 </a:t>
          </a:r>
          <a:r>
            <a: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человек</a:t>
          </a:r>
        </a:p>
      </dgm:t>
    </dgm:pt>
    <dgm:pt modelId="{0270F8D7-49A9-44F1-AFC9-0D9A86A46B44}" type="parTrans" cxnId="{5C68D17C-B40D-4035-BC52-44C4516E90C7}">
      <dgm:prSet/>
      <dgm:spPr/>
      <dgm:t>
        <a:bodyPr/>
        <a:lstStyle/>
        <a:p>
          <a:endParaRPr lang="ru-RU"/>
        </a:p>
      </dgm:t>
    </dgm:pt>
    <dgm:pt modelId="{8D980521-C9EB-4F7A-A25E-16538004423C}" type="sibTrans" cxnId="{5C68D17C-B40D-4035-BC52-44C4516E90C7}">
      <dgm:prSet/>
      <dgm:spPr/>
      <dgm:t>
        <a:bodyPr/>
        <a:lstStyle/>
        <a:p>
          <a:endParaRPr lang="ru-RU"/>
        </a:p>
      </dgm:t>
    </dgm:pt>
    <dgm:pt modelId="{94EB1527-09BA-4A6C-B2B7-44C3BD732AD5}">
      <dgm:prSet phldrT="[Текст]" custT="1"/>
      <dgm:spPr>
        <a:solidFill>
          <a:srgbClr val="009900">
            <a:alpha val="90000"/>
          </a:srgb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Уровень безработицы на конец года</a:t>
          </a:r>
        </a:p>
        <a:p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0,52 </a:t>
          </a:r>
          <a:r>
            <a: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</a:p>
      </dgm:t>
    </dgm:pt>
    <dgm:pt modelId="{4BCB1A29-2A11-47BF-8971-50ECF42CB6AD}" type="parTrans" cxnId="{8F7807E6-1709-4F2C-901D-BF0288254B95}">
      <dgm:prSet/>
      <dgm:spPr/>
      <dgm:t>
        <a:bodyPr/>
        <a:lstStyle/>
        <a:p>
          <a:endParaRPr lang="ru-RU"/>
        </a:p>
      </dgm:t>
    </dgm:pt>
    <dgm:pt modelId="{528C49C3-1BD1-46BA-9F32-7838388EF553}" type="sibTrans" cxnId="{8F7807E6-1709-4F2C-901D-BF0288254B95}">
      <dgm:prSet/>
      <dgm:spPr/>
      <dgm:t>
        <a:bodyPr/>
        <a:lstStyle/>
        <a:p>
          <a:endParaRPr lang="ru-RU"/>
        </a:p>
      </dgm:t>
    </dgm:pt>
    <dgm:pt modelId="{285EB7A9-88A2-4754-A2DF-2F3A251C3E06}">
      <dgm:prSet phldrT="[Текст]" custT="1"/>
      <dgm:spPr>
        <a:solidFill>
          <a:srgbClr val="C00000">
            <a:alpha val="90000"/>
          </a:srgb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Число вакансий </a:t>
          </a:r>
        </a:p>
        <a:p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 </a:t>
          </a:r>
          <a:r>
            <a: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единиц</a:t>
          </a:r>
        </a:p>
      </dgm:t>
    </dgm:pt>
    <dgm:pt modelId="{6C772B39-E2FC-422D-81E6-5661550638FE}" type="parTrans" cxnId="{5904023B-AE7D-4C65-97C3-63CE42A7FC59}">
      <dgm:prSet/>
      <dgm:spPr/>
      <dgm:t>
        <a:bodyPr/>
        <a:lstStyle/>
        <a:p>
          <a:endParaRPr lang="ru-RU"/>
        </a:p>
      </dgm:t>
    </dgm:pt>
    <dgm:pt modelId="{3D2FED8B-50D3-4F88-884F-9117674523CA}" type="sibTrans" cxnId="{5904023B-AE7D-4C65-97C3-63CE42A7FC59}">
      <dgm:prSet/>
      <dgm:spPr/>
      <dgm:t>
        <a:bodyPr/>
        <a:lstStyle/>
        <a:p>
          <a:endParaRPr lang="ru-RU"/>
        </a:p>
      </dgm:t>
    </dgm:pt>
    <dgm:pt modelId="{DF1AE24A-EF8A-469A-9092-E430E6B024C6}" type="pres">
      <dgm:prSet presAssocID="{87747FA6-CBB8-4003-9136-AE857C96DF26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88EB8CC-7D76-46C2-8134-FAB803A9C9A4}" type="pres">
      <dgm:prSet presAssocID="{3CE0E6AA-C4A5-478D-A1FD-F396C28CB1D2}" presName="circle1" presStyleLbl="node1" presStyleIdx="0" presStyleCnt="3"/>
      <dgm:spPr>
        <a:solidFill>
          <a:srgbClr val="0099FF"/>
        </a:solidFill>
        <a:ln>
          <a:noFill/>
        </a:ln>
        <a:effectLst>
          <a:glow rad="63500">
            <a:srgbClr val="E3AFE7">
              <a:alpha val="40000"/>
            </a:srgbClr>
          </a:glow>
        </a:effectLst>
        <a:scene3d>
          <a:camera prst="orthographicFront"/>
          <a:lightRig rig="harsh" dir="t"/>
        </a:scene3d>
        <a:sp3d prstMaterial="flat">
          <a:bevelT w="25400" h="38100" prst="coolSlant"/>
          <a:bevelB/>
        </a:sp3d>
      </dgm:spPr>
      <dgm:t>
        <a:bodyPr/>
        <a:lstStyle/>
        <a:p>
          <a:endParaRPr lang="ru-RU"/>
        </a:p>
      </dgm:t>
    </dgm:pt>
    <dgm:pt modelId="{708701F9-02A4-4AC4-AAAC-7158F4EE6994}" type="pres">
      <dgm:prSet presAssocID="{3CE0E6AA-C4A5-478D-A1FD-F396C28CB1D2}" presName="space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F48BB806-3F0D-4D65-8040-68F30640B790}" type="pres">
      <dgm:prSet presAssocID="{3CE0E6AA-C4A5-478D-A1FD-F396C28CB1D2}" presName="rect1" presStyleLbl="alignAcc1" presStyleIdx="0" presStyleCnt="3"/>
      <dgm:spPr/>
      <dgm:t>
        <a:bodyPr/>
        <a:lstStyle/>
        <a:p>
          <a:endParaRPr lang="ru-RU"/>
        </a:p>
      </dgm:t>
    </dgm:pt>
    <dgm:pt modelId="{0C892DE3-0C13-42C0-B7F7-EC8498719578}" type="pres">
      <dgm:prSet presAssocID="{94EB1527-09BA-4A6C-B2B7-44C3BD732AD5}" presName="vertSpace2" presStyleLbl="node1" presStyleIdx="0" presStyleCnt="3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D500CA51-0BF1-4B45-97A6-AA472A968200}" type="pres">
      <dgm:prSet presAssocID="{94EB1527-09BA-4A6C-B2B7-44C3BD732AD5}" presName="circle2" presStyleLbl="node1" presStyleIdx="1" presStyleCnt="3"/>
      <dgm:spPr>
        <a:solidFill>
          <a:srgbClr val="009900"/>
        </a:solidFill>
        <a:ln>
          <a:noFill/>
        </a:ln>
        <a:scene3d>
          <a:camera prst="orthographicFront"/>
          <a:lightRig rig="harsh" dir="t"/>
        </a:scene3d>
        <a:sp3d prstMaterial="softEdge">
          <a:bevelT w="8200" h="38100"/>
        </a:sp3d>
      </dgm:spPr>
      <dgm:t>
        <a:bodyPr/>
        <a:lstStyle/>
        <a:p>
          <a:endParaRPr lang="ru-RU"/>
        </a:p>
      </dgm:t>
    </dgm:pt>
    <dgm:pt modelId="{0912C34D-CFC0-4212-9C52-067012BB5FF8}" type="pres">
      <dgm:prSet presAssocID="{94EB1527-09BA-4A6C-B2B7-44C3BD732AD5}" presName="rect2" presStyleLbl="alignAcc1" presStyleIdx="1" presStyleCnt="3" custLinFactNeighborX="703" custLinFactNeighborY="0"/>
      <dgm:spPr/>
      <dgm:t>
        <a:bodyPr/>
        <a:lstStyle/>
        <a:p>
          <a:endParaRPr lang="ru-RU"/>
        </a:p>
      </dgm:t>
    </dgm:pt>
    <dgm:pt modelId="{C6D09CB7-0915-4256-A66C-4D3A879090AB}" type="pres">
      <dgm:prSet presAssocID="{285EB7A9-88A2-4754-A2DF-2F3A251C3E06}" presName="vertSpace3" presStyleLbl="node1" presStyleIdx="1" presStyleCnt="3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A099BF61-C92D-4D9A-93AD-9DA8B065C547}" type="pres">
      <dgm:prSet presAssocID="{285EB7A9-88A2-4754-A2DF-2F3A251C3E06}" presName="circle3" presStyleLbl="node1" presStyleIdx="2" presStyleCnt="3"/>
      <dgm:spPr>
        <a:solidFill>
          <a:srgbClr val="C00000"/>
        </a:solidFill>
        <a:ln>
          <a:noFill/>
        </a:ln>
        <a:scene3d>
          <a:camera prst="orthographicFront"/>
          <a:lightRig rig="harsh" dir="t"/>
        </a:scene3d>
        <a:sp3d prstMaterial="softEdge">
          <a:bevelT w="8200" h="38100"/>
        </a:sp3d>
      </dgm:spPr>
      <dgm:t>
        <a:bodyPr/>
        <a:lstStyle/>
        <a:p>
          <a:endParaRPr lang="ru-RU"/>
        </a:p>
      </dgm:t>
    </dgm:pt>
    <dgm:pt modelId="{B7A03385-D80F-4D66-846C-4CD577DCF6D7}" type="pres">
      <dgm:prSet presAssocID="{285EB7A9-88A2-4754-A2DF-2F3A251C3E06}" presName="rect3" presStyleLbl="alignAcc1" presStyleIdx="2" presStyleCnt="3" custLinFactNeighborX="234" custLinFactNeighborY="5785"/>
      <dgm:spPr/>
      <dgm:t>
        <a:bodyPr/>
        <a:lstStyle/>
        <a:p>
          <a:endParaRPr lang="ru-RU"/>
        </a:p>
      </dgm:t>
    </dgm:pt>
    <dgm:pt modelId="{2AE688AE-90E2-4D3F-B95B-A3B90C4F6628}" type="pres">
      <dgm:prSet presAssocID="{3CE0E6AA-C4A5-478D-A1FD-F396C28CB1D2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180A0C-391D-4372-BD92-D788308F2509}" type="pres">
      <dgm:prSet presAssocID="{94EB1527-09BA-4A6C-B2B7-44C3BD732AD5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02E54D-90F9-4B5E-9533-ABB534ED1731}" type="pres">
      <dgm:prSet presAssocID="{285EB7A9-88A2-4754-A2DF-2F3A251C3E06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105B89-C55C-4019-A353-1D2849B1B205}" type="presOf" srcId="{94EB1527-09BA-4A6C-B2B7-44C3BD732AD5}" destId="{02180A0C-391D-4372-BD92-D788308F2509}" srcOrd="1" destOrd="0" presId="urn:microsoft.com/office/officeart/2005/8/layout/target3"/>
    <dgm:cxn modelId="{5904023B-AE7D-4C65-97C3-63CE42A7FC59}" srcId="{87747FA6-CBB8-4003-9136-AE857C96DF26}" destId="{285EB7A9-88A2-4754-A2DF-2F3A251C3E06}" srcOrd="2" destOrd="0" parTransId="{6C772B39-E2FC-422D-81E6-5661550638FE}" sibTransId="{3D2FED8B-50D3-4F88-884F-9117674523CA}"/>
    <dgm:cxn modelId="{A3351DFB-C0BF-44CA-8358-98530137D86D}" type="presOf" srcId="{87747FA6-CBB8-4003-9136-AE857C96DF26}" destId="{DF1AE24A-EF8A-469A-9092-E430E6B024C6}" srcOrd="0" destOrd="0" presId="urn:microsoft.com/office/officeart/2005/8/layout/target3"/>
    <dgm:cxn modelId="{73EB8855-19C1-444E-A34A-9A633C8ABF37}" type="presOf" srcId="{3CE0E6AA-C4A5-478D-A1FD-F396C28CB1D2}" destId="{F48BB806-3F0D-4D65-8040-68F30640B790}" srcOrd="0" destOrd="0" presId="urn:microsoft.com/office/officeart/2005/8/layout/target3"/>
    <dgm:cxn modelId="{4F55AFB2-EB12-4EEA-8547-453745AE8261}" type="presOf" srcId="{285EB7A9-88A2-4754-A2DF-2F3A251C3E06}" destId="{E102E54D-90F9-4B5E-9533-ABB534ED1731}" srcOrd="1" destOrd="0" presId="urn:microsoft.com/office/officeart/2005/8/layout/target3"/>
    <dgm:cxn modelId="{ED784FFA-064B-4E8A-A7EF-D90F6D6D079D}" type="presOf" srcId="{3CE0E6AA-C4A5-478D-A1FD-F396C28CB1D2}" destId="{2AE688AE-90E2-4D3F-B95B-A3B90C4F6628}" srcOrd="1" destOrd="0" presId="urn:microsoft.com/office/officeart/2005/8/layout/target3"/>
    <dgm:cxn modelId="{454CC58E-0A55-4752-9B68-1A5E61AE9240}" type="presOf" srcId="{285EB7A9-88A2-4754-A2DF-2F3A251C3E06}" destId="{B7A03385-D80F-4D66-846C-4CD577DCF6D7}" srcOrd="0" destOrd="0" presId="urn:microsoft.com/office/officeart/2005/8/layout/target3"/>
    <dgm:cxn modelId="{8F7807E6-1709-4F2C-901D-BF0288254B95}" srcId="{87747FA6-CBB8-4003-9136-AE857C96DF26}" destId="{94EB1527-09BA-4A6C-B2B7-44C3BD732AD5}" srcOrd="1" destOrd="0" parTransId="{4BCB1A29-2A11-47BF-8971-50ECF42CB6AD}" sibTransId="{528C49C3-1BD1-46BA-9F32-7838388EF553}"/>
    <dgm:cxn modelId="{5C68D17C-B40D-4035-BC52-44C4516E90C7}" srcId="{87747FA6-CBB8-4003-9136-AE857C96DF26}" destId="{3CE0E6AA-C4A5-478D-A1FD-F396C28CB1D2}" srcOrd="0" destOrd="0" parTransId="{0270F8D7-49A9-44F1-AFC9-0D9A86A46B44}" sibTransId="{8D980521-C9EB-4F7A-A25E-16538004423C}"/>
    <dgm:cxn modelId="{3962DB95-285F-436F-9011-F76DA44B7246}" type="presOf" srcId="{94EB1527-09BA-4A6C-B2B7-44C3BD732AD5}" destId="{0912C34D-CFC0-4212-9C52-067012BB5FF8}" srcOrd="0" destOrd="0" presId="urn:microsoft.com/office/officeart/2005/8/layout/target3"/>
    <dgm:cxn modelId="{EC6F35F7-B686-4578-BAD9-2D171A2A8180}" type="presParOf" srcId="{DF1AE24A-EF8A-469A-9092-E430E6B024C6}" destId="{F88EB8CC-7D76-46C2-8134-FAB803A9C9A4}" srcOrd="0" destOrd="0" presId="urn:microsoft.com/office/officeart/2005/8/layout/target3"/>
    <dgm:cxn modelId="{31E7F9B1-4AFE-4E10-B30C-F71C853E0456}" type="presParOf" srcId="{DF1AE24A-EF8A-469A-9092-E430E6B024C6}" destId="{708701F9-02A4-4AC4-AAAC-7158F4EE6994}" srcOrd="1" destOrd="0" presId="urn:microsoft.com/office/officeart/2005/8/layout/target3"/>
    <dgm:cxn modelId="{0E5C3613-0641-4370-8660-B8B9762B6C97}" type="presParOf" srcId="{DF1AE24A-EF8A-469A-9092-E430E6B024C6}" destId="{F48BB806-3F0D-4D65-8040-68F30640B790}" srcOrd="2" destOrd="0" presId="urn:microsoft.com/office/officeart/2005/8/layout/target3"/>
    <dgm:cxn modelId="{240643DB-186E-4A98-8CFB-177CE76598D4}" type="presParOf" srcId="{DF1AE24A-EF8A-469A-9092-E430E6B024C6}" destId="{0C892DE3-0C13-42C0-B7F7-EC8498719578}" srcOrd="3" destOrd="0" presId="urn:microsoft.com/office/officeart/2005/8/layout/target3"/>
    <dgm:cxn modelId="{2A226810-9929-445B-9B8E-A0A16A5E7784}" type="presParOf" srcId="{DF1AE24A-EF8A-469A-9092-E430E6B024C6}" destId="{D500CA51-0BF1-4B45-97A6-AA472A968200}" srcOrd="4" destOrd="0" presId="urn:microsoft.com/office/officeart/2005/8/layout/target3"/>
    <dgm:cxn modelId="{5120B04C-9D77-47EF-A709-42925E963B5F}" type="presParOf" srcId="{DF1AE24A-EF8A-469A-9092-E430E6B024C6}" destId="{0912C34D-CFC0-4212-9C52-067012BB5FF8}" srcOrd="5" destOrd="0" presId="urn:microsoft.com/office/officeart/2005/8/layout/target3"/>
    <dgm:cxn modelId="{A93B5FFA-5014-4E59-A8FF-DC59DBF38333}" type="presParOf" srcId="{DF1AE24A-EF8A-469A-9092-E430E6B024C6}" destId="{C6D09CB7-0915-4256-A66C-4D3A879090AB}" srcOrd="6" destOrd="0" presId="urn:microsoft.com/office/officeart/2005/8/layout/target3"/>
    <dgm:cxn modelId="{779D2B50-558C-41BE-9FB1-CD9E3DD9ADC7}" type="presParOf" srcId="{DF1AE24A-EF8A-469A-9092-E430E6B024C6}" destId="{A099BF61-C92D-4D9A-93AD-9DA8B065C547}" srcOrd="7" destOrd="0" presId="urn:microsoft.com/office/officeart/2005/8/layout/target3"/>
    <dgm:cxn modelId="{0164707C-A5A0-42E0-9526-DD16ACE974E5}" type="presParOf" srcId="{DF1AE24A-EF8A-469A-9092-E430E6B024C6}" destId="{B7A03385-D80F-4D66-846C-4CD577DCF6D7}" srcOrd="8" destOrd="0" presId="urn:microsoft.com/office/officeart/2005/8/layout/target3"/>
    <dgm:cxn modelId="{4EB4C1AA-612B-4A37-909C-CB99C8F977A1}" type="presParOf" srcId="{DF1AE24A-EF8A-469A-9092-E430E6B024C6}" destId="{2AE688AE-90E2-4D3F-B95B-A3B90C4F6628}" srcOrd="9" destOrd="0" presId="urn:microsoft.com/office/officeart/2005/8/layout/target3"/>
    <dgm:cxn modelId="{E5908A68-2844-4A3B-B434-83C9FC6A96BD}" type="presParOf" srcId="{DF1AE24A-EF8A-469A-9092-E430E6B024C6}" destId="{02180A0C-391D-4372-BD92-D788308F2509}" srcOrd="10" destOrd="0" presId="urn:microsoft.com/office/officeart/2005/8/layout/target3"/>
    <dgm:cxn modelId="{D133C4BD-FB1C-465B-8DCC-767310A66768}" type="presParOf" srcId="{DF1AE24A-EF8A-469A-9092-E430E6B024C6}" destId="{E102E54D-90F9-4B5E-9533-ABB534ED1731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81A830-C4A2-4F14-B32B-BB765771919E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4662B1C6-B85C-4A70-8824-A94F57D09EC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в сфере предоставления </a:t>
          </a: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/>
          </a:r>
          <a:b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</a:b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услуг ЖКХ 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30 289,69 руб.</a:t>
          </a: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 </a:t>
          </a:r>
          <a:endParaRPr kumimoji="0" lang="ru-RU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endParaRPr>
        </a:p>
      </dgm:t>
    </dgm:pt>
    <dgm:pt modelId="{434BEAD6-3083-43B2-A7DE-C4B1CFA7D9D5}" type="parTrans" cxnId="{7E10947A-D367-48B4-BC3C-0EFA26702E0D}">
      <dgm:prSet/>
      <dgm:spPr/>
      <dgm:t>
        <a:bodyPr/>
        <a:lstStyle/>
        <a:p>
          <a:endParaRPr lang="ru-RU"/>
        </a:p>
      </dgm:t>
    </dgm:pt>
    <dgm:pt modelId="{F22192FE-56A4-4714-AFBE-EFD84C32C1E0}" type="sibTrans" cxnId="{7E10947A-D367-48B4-BC3C-0EFA26702E0D}">
      <dgm:prSet/>
      <dgm:spPr/>
      <dgm:t>
        <a:bodyPr/>
        <a:lstStyle/>
        <a:p>
          <a:endParaRPr lang="ru-RU"/>
        </a:p>
      </dgm:t>
    </dgm:pt>
    <dgm:pt modelId="{504EC0BD-BE42-45BB-8F83-64C5F4B5894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в сфере услуг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малого бизнеса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33 257,40 руб. </a:t>
          </a:r>
        </a:p>
      </dgm:t>
    </dgm:pt>
    <dgm:pt modelId="{B2306D52-BBEE-4A3C-ACB7-54673F336F24}" type="parTrans" cxnId="{8E31DD8E-6838-4D42-8B07-363F43C10590}">
      <dgm:prSet/>
      <dgm:spPr/>
      <dgm:t>
        <a:bodyPr/>
        <a:lstStyle/>
        <a:p>
          <a:endParaRPr lang="ru-RU"/>
        </a:p>
      </dgm:t>
    </dgm:pt>
    <dgm:pt modelId="{622110DC-89B5-41B6-8B7E-A5D29C35B2EA}" type="sibTrans" cxnId="{8E31DD8E-6838-4D42-8B07-363F43C10590}">
      <dgm:prSet/>
      <dgm:spPr/>
      <dgm:t>
        <a:bodyPr/>
        <a:lstStyle/>
        <a:p>
          <a:endParaRPr lang="ru-RU"/>
        </a:p>
      </dgm:t>
    </dgm:pt>
    <dgm:pt modelId="{9DE4A93C-3B86-4392-BF1A-BF4DF09018B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в  бюджетной сфере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49 672,62 руб.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endParaRPr>
        </a:p>
      </dgm:t>
    </dgm:pt>
    <dgm:pt modelId="{D9051C24-4E5C-4435-ABD7-F392F63DD5D8}" type="parTrans" cxnId="{195C7BD4-66E3-4738-9408-196414CFDC8A}">
      <dgm:prSet/>
      <dgm:spPr/>
      <dgm:t>
        <a:bodyPr/>
        <a:lstStyle/>
        <a:p>
          <a:endParaRPr lang="ru-RU"/>
        </a:p>
      </dgm:t>
    </dgm:pt>
    <dgm:pt modelId="{D7783BFE-1C64-49D4-8E21-BDAD6DD20BB6}" type="sibTrans" cxnId="{195C7BD4-66E3-4738-9408-196414CFDC8A}">
      <dgm:prSet/>
      <dgm:spPr/>
      <dgm:t>
        <a:bodyPr/>
        <a:lstStyle/>
        <a:p>
          <a:endParaRPr lang="ru-RU"/>
        </a:p>
      </dgm:t>
    </dgm:pt>
    <dgm:pt modelId="{9BC76928-AC74-44D1-957B-086A82E60209}">
      <dgm:prSet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на производстве</a:t>
          </a:r>
        </a:p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58 134,94 руб.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7183CDC6-7229-4A1E-9529-390ED1AD7BB5}" type="parTrans" cxnId="{767AC694-741E-4CB5-9630-589906C3D871}">
      <dgm:prSet/>
      <dgm:spPr/>
      <dgm:t>
        <a:bodyPr/>
        <a:lstStyle/>
        <a:p>
          <a:endParaRPr lang="ru-RU"/>
        </a:p>
      </dgm:t>
    </dgm:pt>
    <dgm:pt modelId="{B83EC436-0510-4237-A1DC-E19598828A64}" type="sibTrans" cxnId="{767AC694-741E-4CB5-9630-589906C3D871}">
      <dgm:prSet/>
      <dgm:spPr/>
      <dgm:t>
        <a:bodyPr/>
        <a:lstStyle/>
        <a:p>
          <a:endParaRPr lang="ru-RU"/>
        </a:p>
      </dgm:t>
    </dgm:pt>
    <dgm:pt modelId="{1E668E6D-5B3C-440D-B60D-59B772812F6F}" type="pres">
      <dgm:prSet presAssocID="{BD81A830-C4A2-4F14-B32B-BB765771919E}" presName="Name0" presStyleCnt="0">
        <dgm:presLayoutVars>
          <dgm:dir/>
          <dgm:animLvl val="lvl"/>
          <dgm:resizeHandles val="exact"/>
        </dgm:presLayoutVars>
      </dgm:prSet>
      <dgm:spPr/>
    </dgm:pt>
    <dgm:pt modelId="{B12FF4CA-CBF4-4AC0-A348-C78E0D68D8B1}" type="pres">
      <dgm:prSet presAssocID="{4662B1C6-B85C-4A70-8824-A94F57D09ECD}" presName="Name8" presStyleCnt="0"/>
      <dgm:spPr/>
    </dgm:pt>
    <dgm:pt modelId="{11A82B4A-0056-4FF0-AE1B-7C2A89E1513E}" type="pres">
      <dgm:prSet presAssocID="{4662B1C6-B85C-4A70-8824-A94F57D09ECD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DB7EE0-0FA3-4A5D-88CD-56EAC20AD4CE}" type="pres">
      <dgm:prSet presAssocID="{4662B1C6-B85C-4A70-8824-A94F57D09EC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4EE17F-6F6E-485F-8178-F98C7F95F896}" type="pres">
      <dgm:prSet presAssocID="{504EC0BD-BE42-45BB-8F83-64C5F4B58947}" presName="Name8" presStyleCnt="0"/>
      <dgm:spPr/>
    </dgm:pt>
    <dgm:pt modelId="{CF502F37-1E30-46FB-9168-1D303D566347}" type="pres">
      <dgm:prSet presAssocID="{504EC0BD-BE42-45BB-8F83-64C5F4B58947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FF78DE-CF7F-4717-870F-883A4396F0DE}" type="pres">
      <dgm:prSet presAssocID="{504EC0BD-BE42-45BB-8F83-64C5F4B5894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F45799-7263-4B05-86F5-4D4935AC5B2F}" type="pres">
      <dgm:prSet presAssocID="{9DE4A93C-3B86-4392-BF1A-BF4DF09018BC}" presName="Name8" presStyleCnt="0"/>
      <dgm:spPr/>
    </dgm:pt>
    <dgm:pt modelId="{896F4A2D-8D7F-4D46-85D3-831251744D12}" type="pres">
      <dgm:prSet presAssocID="{9DE4A93C-3B86-4392-BF1A-BF4DF09018BC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BD7097-217E-4200-B290-F0E1B6981B08}" type="pres">
      <dgm:prSet presAssocID="{9DE4A93C-3B86-4392-BF1A-BF4DF09018B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096871-92FC-4D5F-AD5D-E0C1DE237BA6}" type="pres">
      <dgm:prSet presAssocID="{9BC76928-AC74-44D1-957B-086A82E60209}" presName="Name8" presStyleCnt="0"/>
      <dgm:spPr/>
    </dgm:pt>
    <dgm:pt modelId="{80D3645E-349D-4E0C-9E48-E7125D901AC8}" type="pres">
      <dgm:prSet presAssocID="{9BC76928-AC74-44D1-957B-086A82E60209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CB23B3-E245-41BD-AC8A-CEFEDB332B9B}" type="pres">
      <dgm:prSet presAssocID="{9BC76928-AC74-44D1-957B-086A82E6020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10947A-D367-48B4-BC3C-0EFA26702E0D}" srcId="{BD81A830-C4A2-4F14-B32B-BB765771919E}" destId="{4662B1C6-B85C-4A70-8824-A94F57D09ECD}" srcOrd="0" destOrd="0" parTransId="{434BEAD6-3083-43B2-A7DE-C4B1CFA7D9D5}" sibTransId="{F22192FE-56A4-4714-AFBE-EFD84C32C1E0}"/>
    <dgm:cxn modelId="{A9E56FE5-4540-4289-8621-85EB4E15F13E}" type="presOf" srcId="{BD81A830-C4A2-4F14-B32B-BB765771919E}" destId="{1E668E6D-5B3C-440D-B60D-59B772812F6F}" srcOrd="0" destOrd="0" presId="urn:microsoft.com/office/officeart/2005/8/layout/pyramid1"/>
    <dgm:cxn modelId="{195C7BD4-66E3-4738-9408-196414CFDC8A}" srcId="{BD81A830-C4A2-4F14-B32B-BB765771919E}" destId="{9DE4A93C-3B86-4392-BF1A-BF4DF09018BC}" srcOrd="2" destOrd="0" parTransId="{D9051C24-4E5C-4435-ABD7-F392F63DD5D8}" sibTransId="{D7783BFE-1C64-49D4-8E21-BDAD6DD20BB6}"/>
    <dgm:cxn modelId="{8E31DD8E-6838-4D42-8B07-363F43C10590}" srcId="{BD81A830-C4A2-4F14-B32B-BB765771919E}" destId="{504EC0BD-BE42-45BB-8F83-64C5F4B58947}" srcOrd="1" destOrd="0" parTransId="{B2306D52-BBEE-4A3C-ACB7-54673F336F24}" sibTransId="{622110DC-89B5-41B6-8B7E-A5D29C35B2EA}"/>
    <dgm:cxn modelId="{476EBD07-2B03-478F-B828-E0A881A23AB8}" type="presOf" srcId="{504EC0BD-BE42-45BB-8F83-64C5F4B58947}" destId="{C4FF78DE-CF7F-4717-870F-883A4396F0DE}" srcOrd="1" destOrd="0" presId="urn:microsoft.com/office/officeart/2005/8/layout/pyramid1"/>
    <dgm:cxn modelId="{A79A43B7-ADA6-44A5-81E9-60DD86F3FE67}" type="presOf" srcId="{504EC0BD-BE42-45BB-8F83-64C5F4B58947}" destId="{CF502F37-1E30-46FB-9168-1D303D566347}" srcOrd="0" destOrd="0" presId="urn:microsoft.com/office/officeart/2005/8/layout/pyramid1"/>
    <dgm:cxn modelId="{D5C83DB9-E6C6-46D6-8296-F337638ABCCE}" type="presOf" srcId="{9DE4A93C-3B86-4392-BF1A-BF4DF09018BC}" destId="{F3BD7097-217E-4200-B290-F0E1B6981B08}" srcOrd="1" destOrd="0" presId="urn:microsoft.com/office/officeart/2005/8/layout/pyramid1"/>
    <dgm:cxn modelId="{96062CA9-CAC9-4CF9-B87C-6EF1D88055A6}" type="presOf" srcId="{9BC76928-AC74-44D1-957B-086A82E60209}" destId="{86CB23B3-E245-41BD-AC8A-CEFEDB332B9B}" srcOrd="1" destOrd="0" presId="urn:microsoft.com/office/officeart/2005/8/layout/pyramid1"/>
    <dgm:cxn modelId="{767AC694-741E-4CB5-9630-589906C3D871}" srcId="{BD81A830-C4A2-4F14-B32B-BB765771919E}" destId="{9BC76928-AC74-44D1-957B-086A82E60209}" srcOrd="3" destOrd="0" parTransId="{7183CDC6-7229-4A1E-9529-390ED1AD7BB5}" sibTransId="{B83EC436-0510-4237-A1DC-E19598828A64}"/>
    <dgm:cxn modelId="{A9DF2631-CA73-45A5-A0D9-554973824B73}" type="presOf" srcId="{4662B1C6-B85C-4A70-8824-A94F57D09ECD}" destId="{11A82B4A-0056-4FF0-AE1B-7C2A89E1513E}" srcOrd="0" destOrd="0" presId="urn:microsoft.com/office/officeart/2005/8/layout/pyramid1"/>
    <dgm:cxn modelId="{FABF66E1-217F-4496-BCF9-DC51F142B1F9}" type="presOf" srcId="{9DE4A93C-3B86-4392-BF1A-BF4DF09018BC}" destId="{896F4A2D-8D7F-4D46-85D3-831251744D12}" srcOrd="0" destOrd="0" presId="urn:microsoft.com/office/officeart/2005/8/layout/pyramid1"/>
    <dgm:cxn modelId="{51EB8A42-8F2A-490A-8815-102357E76D16}" type="presOf" srcId="{4662B1C6-B85C-4A70-8824-A94F57D09ECD}" destId="{ACDB7EE0-0FA3-4A5D-88CD-56EAC20AD4CE}" srcOrd="1" destOrd="0" presId="urn:microsoft.com/office/officeart/2005/8/layout/pyramid1"/>
    <dgm:cxn modelId="{647E8B61-EDBA-488A-90D5-CF38D0FE2DB9}" type="presOf" srcId="{9BC76928-AC74-44D1-957B-086A82E60209}" destId="{80D3645E-349D-4E0C-9E48-E7125D901AC8}" srcOrd="0" destOrd="0" presId="urn:microsoft.com/office/officeart/2005/8/layout/pyramid1"/>
    <dgm:cxn modelId="{90121186-3875-45BD-B97D-D27359CC5C86}" type="presParOf" srcId="{1E668E6D-5B3C-440D-B60D-59B772812F6F}" destId="{B12FF4CA-CBF4-4AC0-A348-C78E0D68D8B1}" srcOrd="0" destOrd="0" presId="urn:microsoft.com/office/officeart/2005/8/layout/pyramid1"/>
    <dgm:cxn modelId="{2AE7B6F7-5B62-42FF-A2A0-8F7343E14CF7}" type="presParOf" srcId="{B12FF4CA-CBF4-4AC0-A348-C78E0D68D8B1}" destId="{11A82B4A-0056-4FF0-AE1B-7C2A89E1513E}" srcOrd="0" destOrd="0" presId="urn:microsoft.com/office/officeart/2005/8/layout/pyramid1"/>
    <dgm:cxn modelId="{A1473665-E3F6-4284-AAC5-6DA3C5F22EB3}" type="presParOf" srcId="{B12FF4CA-CBF4-4AC0-A348-C78E0D68D8B1}" destId="{ACDB7EE0-0FA3-4A5D-88CD-56EAC20AD4CE}" srcOrd="1" destOrd="0" presId="urn:microsoft.com/office/officeart/2005/8/layout/pyramid1"/>
    <dgm:cxn modelId="{DFCE6432-EB4C-4123-B2E4-F843DB8E46C6}" type="presParOf" srcId="{1E668E6D-5B3C-440D-B60D-59B772812F6F}" destId="{D44EE17F-6F6E-485F-8178-F98C7F95F896}" srcOrd="1" destOrd="0" presId="urn:microsoft.com/office/officeart/2005/8/layout/pyramid1"/>
    <dgm:cxn modelId="{D9C979A0-0B3A-4046-A484-D72A1866F512}" type="presParOf" srcId="{D44EE17F-6F6E-485F-8178-F98C7F95F896}" destId="{CF502F37-1E30-46FB-9168-1D303D566347}" srcOrd="0" destOrd="0" presId="urn:microsoft.com/office/officeart/2005/8/layout/pyramid1"/>
    <dgm:cxn modelId="{754590D4-6A42-4F5B-AFD2-9F33D9237A37}" type="presParOf" srcId="{D44EE17F-6F6E-485F-8178-F98C7F95F896}" destId="{C4FF78DE-CF7F-4717-870F-883A4396F0DE}" srcOrd="1" destOrd="0" presId="urn:microsoft.com/office/officeart/2005/8/layout/pyramid1"/>
    <dgm:cxn modelId="{486F5411-1CFB-445D-9ED7-5A09ACA0F15A}" type="presParOf" srcId="{1E668E6D-5B3C-440D-B60D-59B772812F6F}" destId="{7EF45799-7263-4B05-86F5-4D4935AC5B2F}" srcOrd="2" destOrd="0" presId="urn:microsoft.com/office/officeart/2005/8/layout/pyramid1"/>
    <dgm:cxn modelId="{2CC95B7A-6706-40EF-AC97-5C84FDEB2099}" type="presParOf" srcId="{7EF45799-7263-4B05-86F5-4D4935AC5B2F}" destId="{896F4A2D-8D7F-4D46-85D3-831251744D12}" srcOrd="0" destOrd="0" presId="urn:microsoft.com/office/officeart/2005/8/layout/pyramid1"/>
    <dgm:cxn modelId="{FC8C68C7-5D94-42CF-A741-B380E9CE9EA1}" type="presParOf" srcId="{7EF45799-7263-4B05-86F5-4D4935AC5B2F}" destId="{F3BD7097-217E-4200-B290-F0E1B6981B08}" srcOrd="1" destOrd="0" presId="urn:microsoft.com/office/officeart/2005/8/layout/pyramid1"/>
    <dgm:cxn modelId="{6814EDDB-B8EE-43E4-94C5-C28359705455}" type="presParOf" srcId="{1E668E6D-5B3C-440D-B60D-59B772812F6F}" destId="{38096871-92FC-4D5F-AD5D-E0C1DE237BA6}" srcOrd="3" destOrd="0" presId="urn:microsoft.com/office/officeart/2005/8/layout/pyramid1"/>
    <dgm:cxn modelId="{BC4E940B-C82D-4057-9959-262E41402ED1}" type="presParOf" srcId="{38096871-92FC-4D5F-AD5D-E0C1DE237BA6}" destId="{80D3645E-349D-4E0C-9E48-E7125D901AC8}" srcOrd="0" destOrd="0" presId="urn:microsoft.com/office/officeart/2005/8/layout/pyramid1"/>
    <dgm:cxn modelId="{E31AD3C0-4881-45B8-A47A-A85A8E27F645}" type="presParOf" srcId="{38096871-92FC-4D5F-AD5D-E0C1DE237BA6}" destId="{86CB23B3-E245-41BD-AC8A-CEFEDB332B9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8EB8CC-7D76-46C2-8134-FAB803A9C9A4}">
      <dsp:nvSpPr>
        <dsp:cNvPr id="0" name=""/>
        <dsp:cNvSpPr/>
      </dsp:nvSpPr>
      <dsp:spPr>
        <a:xfrm>
          <a:off x="0" y="0"/>
          <a:ext cx="1985963" cy="1985963"/>
        </a:xfrm>
        <a:prstGeom prst="pie">
          <a:avLst>
            <a:gd name="adj1" fmla="val 5400000"/>
            <a:gd name="adj2" fmla="val 16200000"/>
          </a:avLst>
        </a:prstGeom>
        <a:solidFill>
          <a:srgbClr val="0099FF"/>
        </a:solidFill>
        <a:ln>
          <a:noFill/>
        </a:ln>
        <a:effectLst>
          <a:glow rad="63500">
            <a:srgbClr val="E3AFE7">
              <a:alpha val="40000"/>
            </a:srgbClr>
          </a:glow>
        </a:effectLst>
        <a:scene3d>
          <a:camera prst="orthographicFront"/>
          <a:lightRig rig="harsh" dir="t"/>
        </a:scene3d>
        <a:sp3d prstMaterial="flat">
          <a:bevelT w="25400" h="38100" prst="coolSlant"/>
          <a:bevelB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48BB806-3F0D-4D65-8040-68F30640B790}">
      <dsp:nvSpPr>
        <dsp:cNvPr id="0" name=""/>
        <dsp:cNvSpPr/>
      </dsp:nvSpPr>
      <dsp:spPr>
        <a:xfrm>
          <a:off x="992981" y="0"/>
          <a:ext cx="4102892" cy="1985963"/>
        </a:xfrm>
        <a:prstGeom prst="rect">
          <a:avLst/>
        </a:prstGeom>
        <a:solidFill>
          <a:srgbClr val="0099FF"/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Численность  безработных граждан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 </a:t>
          </a:r>
          <a:r>
            <a:rPr lang="ru-RU" sz="14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человек</a:t>
          </a:r>
        </a:p>
      </dsp:txBody>
      <dsp:txXfrm>
        <a:off x="992981" y="0"/>
        <a:ext cx="4102892" cy="595790"/>
      </dsp:txXfrm>
    </dsp:sp>
    <dsp:sp modelId="{D500CA51-0BF1-4B45-97A6-AA472A968200}">
      <dsp:nvSpPr>
        <dsp:cNvPr id="0" name=""/>
        <dsp:cNvSpPr/>
      </dsp:nvSpPr>
      <dsp:spPr>
        <a:xfrm>
          <a:off x="347544" y="595790"/>
          <a:ext cx="1290874" cy="1290874"/>
        </a:xfrm>
        <a:prstGeom prst="pie">
          <a:avLst>
            <a:gd name="adj1" fmla="val 5400000"/>
            <a:gd name="adj2" fmla="val 16200000"/>
          </a:avLst>
        </a:prstGeom>
        <a:solidFill>
          <a:srgbClr val="00990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harsh" dir="t"/>
        </a:scene3d>
        <a:sp3d prstMaterial="soft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912C34D-CFC0-4212-9C52-067012BB5FF8}">
      <dsp:nvSpPr>
        <dsp:cNvPr id="0" name=""/>
        <dsp:cNvSpPr/>
      </dsp:nvSpPr>
      <dsp:spPr>
        <a:xfrm>
          <a:off x="992981" y="595790"/>
          <a:ext cx="4102892" cy="1290874"/>
        </a:xfrm>
        <a:prstGeom prst="rect">
          <a:avLst/>
        </a:prstGeom>
        <a:solidFill>
          <a:srgbClr val="009900">
            <a:alpha val="90000"/>
          </a:srgb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Уровень безработицы на конец года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0,52 </a:t>
          </a:r>
          <a:r>
            <a:rPr lang="ru-RU" sz="14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</a:p>
      </dsp:txBody>
      <dsp:txXfrm>
        <a:off x="992981" y="595790"/>
        <a:ext cx="4102892" cy="595788"/>
      </dsp:txXfrm>
    </dsp:sp>
    <dsp:sp modelId="{A099BF61-C92D-4D9A-93AD-9DA8B065C547}">
      <dsp:nvSpPr>
        <dsp:cNvPr id="0" name=""/>
        <dsp:cNvSpPr/>
      </dsp:nvSpPr>
      <dsp:spPr>
        <a:xfrm>
          <a:off x="695087" y="1191578"/>
          <a:ext cx="595788" cy="595788"/>
        </a:xfrm>
        <a:prstGeom prst="pie">
          <a:avLst>
            <a:gd name="adj1" fmla="val 5400000"/>
            <a:gd name="adj2" fmla="val 16200000"/>
          </a:avLst>
        </a:prstGeom>
        <a:solidFill>
          <a:srgbClr val="C00000"/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harsh" dir="t"/>
        </a:scene3d>
        <a:sp3d prstMaterial="soft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7A03385-D80F-4D66-846C-4CD577DCF6D7}">
      <dsp:nvSpPr>
        <dsp:cNvPr id="0" name=""/>
        <dsp:cNvSpPr/>
      </dsp:nvSpPr>
      <dsp:spPr>
        <a:xfrm>
          <a:off x="992981" y="1226044"/>
          <a:ext cx="4102892" cy="595788"/>
        </a:xfrm>
        <a:prstGeom prst="rect">
          <a:avLst/>
        </a:prstGeom>
        <a:solidFill>
          <a:srgbClr val="C00000">
            <a:alpha val="90000"/>
          </a:srgb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Число вакансий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 </a:t>
          </a:r>
          <a:r>
            <a:rPr lang="ru-RU" sz="14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единиц</a:t>
          </a:r>
        </a:p>
      </dsp:txBody>
      <dsp:txXfrm>
        <a:off x="992981" y="1226044"/>
        <a:ext cx="4102892" cy="5957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A82B4A-0056-4FF0-AE1B-7C2A89E1513E}">
      <dsp:nvSpPr>
        <dsp:cNvPr id="0" name=""/>
        <dsp:cNvSpPr/>
      </dsp:nvSpPr>
      <dsp:spPr>
        <a:xfrm>
          <a:off x="1600200" y="0"/>
          <a:ext cx="1066799" cy="971550"/>
        </a:xfrm>
        <a:prstGeom prst="trapezoid">
          <a:avLst>
            <a:gd name="adj" fmla="val 5490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в сфере предоставления </a:t>
          </a:r>
          <a:r>
            <a:rPr kumimoji="0" lang="en-US" sz="11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/>
          </a:r>
          <a:br>
            <a:rPr kumimoji="0" lang="en-US" sz="11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</a:br>
          <a:r>
            <a:rPr kumimoji="0" lang="ru-RU" sz="11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услуг ЖКХ 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30 289,69 руб.</a:t>
          </a:r>
          <a:r>
            <a:rPr kumimoji="0" lang="ru-RU" sz="11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 </a:t>
          </a:r>
          <a:endParaRPr kumimoji="0" lang="ru-RU" sz="1100" b="1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endParaRPr>
        </a:p>
      </dsp:txBody>
      <dsp:txXfrm>
        <a:off x="1600200" y="0"/>
        <a:ext cx="1066799" cy="971550"/>
      </dsp:txXfrm>
    </dsp:sp>
    <dsp:sp modelId="{CF502F37-1E30-46FB-9168-1D303D566347}">
      <dsp:nvSpPr>
        <dsp:cNvPr id="0" name=""/>
        <dsp:cNvSpPr/>
      </dsp:nvSpPr>
      <dsp:spPr>
        <a:xfrm>
          <a:off x="1066800" y="971550"/>
          <a:ext cx="2133599" cy="971550"/>
        </a:xfrm>
        <a:prstGeom prst="trapezoid">
          <a:avLst>
            <a:gd name="adj" fmla="val 5490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в сфере услуг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малого бизнеса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33 257,40 руб. </a:t>
          </a:r>
        </a:p>
      </dsp:txBody>
      <dsp:txXfrm>
        <a:off x="1440179" y="971550"/>
        <a:ext cx="1386840" cy="971550"/>
      </dsp:txXfrm>
    </dsp:sp>
    <dsp:sp modelId="{896F4A2D-8D7F-4D46-85D3-831251744D12}">
      <dsp:nvSpPr>
        <dsp:cNvPr id="0" name=""/>
        <dsp:cNvSpPr/>
      </dsp:nvSpPr>
      <dsp:spPr>
        <a:xfrm>
          <a:off x="533400" y="1943100"/>
          <a:ext cx="3200399" cy="971550"/>
        </a:xfrm>
        <a:prstGeom prst="trapezoid">
          <a:avLst>
            <a:gd name="adj" fmla="val 5490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в  бюджетной сфере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rPr>
            <a:t>49 672,62 руб.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100" b="1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endParaRPr>
        </a:p>
      </dsp:txBody>
      <dsp:txXfrm>
        <a:off x="1093469" y="1943100"/>
        <a:ext cx="2080260" cy="971550"/>
      </dsp:txXfrm>
    </dsp:sp>
    <dsp:sp modelId="{80D3645E-349D-4E0C-9E48-E7125D901AC8}">
      <dsp:nvSpPr>
        <dsp:cNvPr id="0" name=""/>
        <dsp:cNvSpPr/>
      </dsp:nvSpPr>
      <dsp:spPr>
        <a:xfrm>
          <a:off x="0" y="2914649"/>
          <a:ext cx="4267199" cy="971550"/>
        </a:xfrm>
        <a:prstGeom prst="trapezoid">
          <a:avLst>
            <a:gd name="adj" fmla="val 5490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Times New Roman" pitchFamily="18" charset="0"/>
              <a:cs typeface="Times New Roman" pitchFamily="18" charset="0"/>
            </a:rPr>
            <a:t>на производстве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Times New Roman" pitchFamily="18" charset="0"/>
              <a:cs typeface="Times New Roman" pitchFamily="18" charset="0"/>
            </a:rPr>
            <a:t>58 134,94 руб.</a:t>
          </a:r>
          <a:endParaRPr lang="ru-RU" sz="11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746760" y="2914649"/>
        <a:ext cx="2773680" cy="9715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0.09859</cdr:x>
      <cdr:y>0.81481</cdr:y>
    </cdr:from>
    <cdr:to>
      <cdr:x>0.91455</cdr:x>
      <cdr:y>0.94139</cdr:y>
    </cdr:to>
    <cdr:sp macro="" textlink="">
      <cdr:nvSpPr>
        <cdr:cNvPr id="11265" name="Прямоугольник 1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33400" y="1676400"/>
          <a:ext cx="4414507" cy="260426"/>
        </a:xfrm>
        <a:prstGeom xmlns:a="http://schemas.openxmlformats.org/drawingml/2006/main" prst="rect">
          <a:avLst/>
        </a:prstGeom>
        <a:solidFill xmlns:a="http://schemas.openxmlformats.org/drawingml/2006/main">
          <a:srgbClr val="F2DCDB"/>
        </a:solidFill>
        <a:ln xmlns:a="http://schemas.openxmlformats.org/drawingml/2006/main" w="12700" algn="ctr">
          <a:solidFill>
            <a:srgbClr val="009900"/>
          </a:solidFill>
          <a:miter lim="800000"/>
          <a:headEnd/>
          <a:tailEnd/>
        </a:ln>
      </cdr:spPr>
      <cdr:txBody>
        <a:bodyPr xmlns:a="http://schemas.openxmlformats.org/drawingml/2006/main" vertOverflow="clip" wrap="square" lIns="91440" tIns="45720" rIns="91440" bIns="4572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1050" b="1" i="0" u="none" strike="noStrike" dirty="0">
              <a:solidFill>
                <a:srgbClr val="000000"/>
              </a:solidFill>
              <a:latin typeface="Times New Roman"/>
              <a:cs typeface="Times New Roman"/>
            </a:rPr>
            <a:t>Общая</a:t>
          </a:r>
          <a:r>
            <a:rPr lang="ru-RU" sz="1050" b="1" i="0" u="none" strike="noStrike" baseline="0" dirty="0">
              <a:solidFill>
                <a:srgbClr val="000000"/>
              </a:solidFill>
              <a:latin typeface="Times New Roman"/>
              <a:cs typeface="Times New Roman"/>
            </a:rPr>
            <a:t> площадь жилого фонда  - 12 </a:t>
          </a:r>
          <a:r>
            <a:rPr lang="ru-RU" sz="1050" b="1" dirty="0" smtClean="0">
              <a:solidFill>
                <a:srgbClr val="000000"/>
              </a:solidFill>
              <a:latin typeface="Times New Roman"/>
              <a:cs typeface="Times New Roman"/>
            </a:rPr>
            <a:t>846</a:t>
          </a:r>
          <a:r>
            <a:rPr lang="ru-RU" sz="1050" b="1" i="0" u="none" strike="noStrike" baseline="0" dirty="0" smtClean="0">
              <a:solidFill>
                <a:srgbClr val="000000"/>
              </a:solidFill>
              <a:latin typeface="Times New Roman"/>
              <a:cs typeface="Times New Roman"/>
            </a:rPr>
            <a:t> </a:t>
          </a:r>
          <a:r>
            <a:rPr lang="ru-RU" sz="1050" b="1" i="0" u="none" strike="noStrike" baseline="0" dirty="0">
              <a:solidFill>
                <a:srgbClr val="000000"/>
              </a:solidFill>
              <a:latin typeface="Times New Roman"/>
              <a:cs typeface="Times New Roman"/>
            </a:rPr>
            <a:t>кв.м.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7DF96DA2-D16F-4D5D-B847-2362494D54EB}" type="datetimeFigureOut">
              <a:rPr lang="ru-RU"/>
              <a:pPr>
                <a:defRPr/>
              </a:pPr>
              <a:t>01.02.2019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579AE79-2380-4F10-B5F8-B540B1B570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857CB08-7404-48D2-9ED8-05C8EA70D94A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63A6047-4E56-4312-91DA-21ABEADEB4C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40C1AC-4D47-490D-9425-FA1A45881C8D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E964E5E-609C-4D82-82B7-C98A176119C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49532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2FB06-B464-4207-BF43-33804DAEC2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46849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38E89A-EA0F-4C41-9066-6ECD328853F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4946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808DA6A-5F8E-4F23-834D-7EB16D5B5DC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6141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7A8D11-B14F-4185-93D4-2413D5BF66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6322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A2EE6-D23F-4472-9397-D1C739F46B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7739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D1B0456-A2C1-4830-8F2D-D5A3460F86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081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387BB-6BB4-4CB1-A0ED-9B71F38D560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76941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E166DF2-D60A-4FA1-AC74-D9E5283637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4976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7E5CE2-1E80-4192-9EEC-FC4A024895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4639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8F48D96-D157-4237-BACE-8664CDE540A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12557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4471A6"/>
                </a:solidFill>
              </a:defRPr>
            </a:lvl1pPr>
          </a:lstStyle>
          <a:p>
            <a:pPr>
              <a:defRPr/>
            </a:pPr>
            <a:fld id="{8D139EC6-30F9-4A96-B03C-92FEEF626B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08" r:id="rId1"/>
    <p:sldLayoutId id="2147484909" r:id="rId2"/>
    <p:sldLayoutId id="2147484910" r:id="rId3"/>
    <p:sldLayoutId id="2147484905" r:id="rId4"/>
    <p:sldLayoutId id="2147484911" r:id="rId5"/>
    <p:sldLayoutId id="2147484906" r:id="rId6"/>
    <p:sldLayoutId id="2147484912" r:id="rId7"/>
    <p:sldLayoutId id="2147484913" r:id="rId8"/>
    <p:sldLayoutId id="2147484914" r:id="rId9"/>
    <p:sldLayoutId id="2147484907" r:id="rId10"/>
    <p:sldLayoutId id="214748491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8.jpe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chart" Target="../charts/chart7.xml"/><Relationship Id="rId4" Type="http://schemas.openxmlformats.org/officeDocument/2006/relationships/image" Target="../media/image7.jpeg"/><Relationship Id="rId9" Type="http://schemas.microsoft.com/office/2007/relationships/diagramDrawing" Target="../diagrams/drawin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0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wmf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-novoagansk.ru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jpeg"/><Relationship Id="rId7" Type="http://schemas.openxmlformats.org/officeDocument/2006/relationships/image" Target="../media/image5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chart" Target="../charts/char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1.xml"/><Relationship Id="rId5" Type="http://schemas.openxmlformats.org/officeDocument/2006/relationships/chart" Target="../charts/chart20.xml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chart" Target="../charts/chart2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.jpeg"/><Relationship Id="rId7" Type="http://schemas.openxmlformats.org/officeDocument/2006/relationships/image" Target="../media/image83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png"/><Relationship Id="rId7" Type="http://schemas.openxmlformats.org/officeDocument/2006/relationships/image" Target="../media/image9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9.png"/><Relationship Id="rId7" Type="http://schemas.openxmlformats.org/officeDocument/2006/relationships/image" Target="../media/image102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7.jpeg"/><Relationship Id="rId4" Type="http://schemas.openxmlformats.org/officeDocument/2006/relationships/image" Target="../media/image10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0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10" Type="http://schemas.openxmlformats.org/officeDocument/2006/relationships/image" Target="../media/image121.jpeg"/><Relationship Id="rId4" Type="http://schemas.openxmlformats.org/officeDocument/2006/relationships/image" Target="../media/image115.jpeg"/><Relationship Id="rId9" Type="http://schemas.openxmlformats.org/officeDocument/2006/relationships/image" Target="../media/image12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7" Type="http://schemas.openxmlformats.org/officeDocument/2006/relationships/image" Target="../media/image146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7" Type="http://schemas.openxmlformats.org/officeDocument/2006/relationships/image" Target="../media/image151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openxmlformats.org/officeDocument/2006/relationships/image" Target="../media/image156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3" Type="http://schemas.openxmlformats.org/officeDocument/2006/relationships/image" Target="../media/image127.jpeg"/><Relationship Id="rId7" Type="http://schemas.openxmlformats.org/officeDocument/2006/relationships/image" Target="../media/image161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eg"/><Relationship Id="rId3" Type="http://schemas.openxmlformats.org/officeDocument/2006/relationships/image" Target="../media/image127.jpeg"/><Relationship Id="rId7" Type="http://schemas.openxmlformats.org/officeDocument/2006/relationships/image" Target="../media/image167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eg"/><Relationship Id="rId3" Type="http://schemas.openxmlformats.org/officeDocument/2006/relationships/image" Target="../media/image127.jpeg"/><Relationship Id="rId7" Type="http://schemas.openxmlformats.org/officeDocument/2006/relationships/image" Target="../media/image173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openxmlformats.org/officeDocument/2006/relationships/image" Target="../media/image179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jpeg"/><Relationship Id="rId3" Type="http://schemas.openxmlformats.org/officeDocument/2006/relationships/image" Target="../media/image127.jpeg"/><Relationship Id="rId7" Type="http://schemas.openxmlformats.org/officeDocument/2006/relationships/image" Target="../media/image184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jpeg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jpeg"/><Relationship Id="rId3" Type="http://schemas.openxmlformats.org/officeDocument/2006/relationships/image" Target="../media/image186.jpeg"/><Relationship Id="rId7" Type="http://schemas.openxmlformats.org/officeDocument/2006/relationships/image" Target="../media/image190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jpeg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jpeg"/><Relationship Id="rId3" Type="http://schemas.openxmlformats.org/officeDocument/2006/relationships/image" Target="../media/image192.jpeg"/><Relationship Id="rId7" Type="http://schemas.openxmlformats.org/officeDocument/2006/relationships/image" Target="../media/image196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jpeg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jpeg"/><Relationship Id="rId3" Type="http://schemas.openxmlformats.org/officeDocument/2006/relationships/image" Target="../media/image198.jpeg"/><Relationship Id="rId7" Type="http://schemas.openxmlformats.org/officeDocument/2006/relationships/image" Target="../media/image202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jpeg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emf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jpeg"/><Relationship Id="rId5" Type="http://schemas.openxmlformats.org/officeDocument/2006/relationships/image" Target="../media/image208.jpeg"/><Relationship Id="rId4" Type="http://schemas.openxmlformats.org/officeDocument/2006/relationships/image" Target="../media/image20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useum-varegan.com/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openxmlformats.org/officeDocument/2006/relationships/image" Target="../media/image215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jpeg"/><Relationship Id="rId5" Type="http://schemas.openxmlformats.org/officeDocument/2006/relationships/image" Target="../media/image213.jpeg"/><Relationship Id="rId4" Type="http://schemas.openxmlformats.org/officeDocument/2006/relationships/image" Target="../media/image212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jpeg"/><Relationship Id="rId3" Type="http://schemas.openxmlformats.org/officeDocument/2006/relationships/image" Target="../media/image216.jpeg"/><Relationship Id="rId7" Type="http://schemas.openxmlformats.org/officeDocument/2006/relationships/image" Target="../media/image220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jpeg"/><Relationship Id="rId5" Type="http://schemas.openxmlformats.org/officeDocument/2006/relationships/image" Target="../media/image218.jpeg"/><Relationship Id="rId4" Type="http://schemas.openxmlformats.org/officeDocument/2006/relationships/image" Target="../media/image21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7" Type="http://schemas.openxmlformats.org/officeDocument/2006/relationships/image" Target="../media/image226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jpeg"/><Relationship Id="rId5" Type="http://schemas.openxmlformats.org/officeDocument/2006/relationships/image" Target="../media/image224.jpeg"/><Relationship Id="rId4" Type="http://schemas.openxmlformats.org/officeDocument/2006/relationships/image" Target="../media/image223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jpeg"/><Relationship Id="rId3" Type="http://schemas.openxmlformats.org/officeDocument/2006/relationships/image" Target="../media/image227.jpeg"/><Relationship Id="rId7" Type="http://schemas.openxmlformats.org/officeDocument/2006/relationships/image" Target="../media/image231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jpeg"/><Relationship Id="rId5" Type="http://schemas.openxmlformats.org/officeDocument/2006/relationships/image" Target="../media/image229.jpeg"/><Relationship Id="rId4" Type="http://schemas.openxmlformats.org/officeDocument/2006/relationships/image" Target="../media/image228.jpeg"/><Relationship Id="rId9" Type="http://schemas.openxmlformats.org/officeDocument/2006/relationships/image" Target="../media/image23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24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jpeg"/><Relationship Id="rId3" Type="http://schemas.openxmlformats.org/officeDocument/2006/relationships/image" Target="../media/image234.jpeg"/><Relationship Id="rId7" Type="http://schemas.openxmlformats.org/officeDocument/2006/relationships/image" Target="../media/image23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7.jpeg"/><Relationship Id="rId5" Type="http://schemas.openxmlformats.org/officeDocument/2006/relationships/image" Target="../media/image236.jpeg"/><Relationship Id="rId4" Type="http://schemas.openxmlformats.org/officeDocument/2006/relationships/image" Target="../media/image23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7" Type="http://schemas.openxmlformats.org/officeDocument/2006/relationships/image" Target="../media/image244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3.jpeg"/><Relationship Id="rId5" Type="http://schemas.openxmlformats.org/officeDocument/2006/relationships/image" Target="../media/image242.jpeg"/><Relationship Id="rId4" Type="http://schemas.openxmlformats.org/officeDocument/2006/relationships/image" Target="../media/image24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8.jpeg"/><Relationship Id="rId5" Type="http://schemas.openxmlformats.org/officeDocument/2006/relationships/image" Target="../media/image247.jpeg"/><Relationship Id="rId4" Type="http://schemas.openxmlformats.org/officeDocument/2006/relationships/image" Target="../media/image246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jpeg"/><Relationship Id="rId3" Type="http://schemas.openxmlformats.org/officeDocument/2006/relationships/image" Target="../media/image250.jpeg"/><Relationship Id="rId7" Type="http://schemas.openxmlformats.org/officeDocument/2006/relationships/image" Target="../media/image253.jpe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2.jpeg"/><Relationship Id="rId11" Type="http://schemas.openxmlformats.org/officeDocument/2006/relationships/image" Target="../media/image257.jpeg"/><Relationship Id="rId5" Type="http://schemas.openxmlformats.org/officeDocument/2006/relationships/image" Target="../media/image251.jpeg"/><Relationship Id="rId10" Type="http://schemas.openxmlformats.org/officeDocument/2006/relationships/image" Target="../media/image256.jpeg"/><Relationship Id="rId4" Type="http://schemas.openxmlformats.org/officeDocument/2006/relationships/image" Target="../media/image127.jpeg"/><Relationship Id="rId9" Type="http://schemas.openxmlformats.org/officeDocument/2006/relationships/image" Target="../media/image255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jpeg"/><Relationship Id="rId3" Type="http://schemas.openxmlformats.org/officeDocument/2006/relationships/image" Target="../media/image127.jpeg"/><Relationship Id="rId7" Type="http://schemas.openxmlformats.org/officeDocument/2006/relationships/image" Target="../media/image262.jpeg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1.jpeg"/><Relationship Id="rId5" Type="http://schemas.openxmlformats.org/officeDocument/2006/relationships/image" Target="../media/image260.jpeg"/><Relationship Id="rId10" Type="http://schemas.openxmlformats.org/officeDocument/2006/relationships/image" Target="../media/image265.jpeg"/><Relationship Id="rId4" Type="http://schemas.openxmlformats.org/officeDocument/2006/relationships/image" Target="../media/image259.jpeg"/><Relationship Id="rId9" Type="http://schemas.openxmlformats.org/officeDocument/2006/relationships/image" Target="../media/image264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5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chart" Target="../charts/chart5.xml"/><Relationship Id="rId4" Type="http://schemas.openxmlformats.org/officeDocument/2006/relationships/image" Target="../media/image26.jpeg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1" descr="Новоаганск с вышки корта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6"/>
          <p:cNvSpPr>
            <a:spLocks noGrp="1" noChangeArrowheads="1"/>
          </p:cNvSpPr>
          <p:nvPr>
            <p:ph idx="1"/>
          </p:nvPr>
        </p:nvSpPr>
        <p:spPr>
          <a:xfrm>
            <a:off x="228600" y="4800600"/>
            <a:ext cx="8915400" cy="2057400"/>
          </a:xfrm>
          <a:gradFill rotWithShape="1">
            <a:gsLst>
              <a:gs pos="0">
                <a:schemeClr val="bg1">
                  <a:alpha val="92000"/>
                </a:schemeClr>
              </a:gs>
              <a:gs pos="100000">
                <a:srgbClr val="F5C98F">
                  <a:alpha val="53000"/>
                </a:srgb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ru-RU" sz="2400" b="1" smtClean="0">
                <a:solidFill>
                  <a:srgbClr val="1D9731"/>
                </a:solidFill>
                <a:latin typeface="Times New Roman" panose="02020603050405020304" pitchFamily="18" charset="0"/>
              </a:rPr>
              <a:t>ОТЧЕТ</a:t>
            </a:r>
          </a:p>
          <a:p>
            <a:pPr algn="ctr" eaLnBrk="1" hangingPunct="1">
              <a:buFontTx/>
              <a:buNone/>
            </a:pPr>
            <a:r>
              <a:rPr lang="ru-RU" altLang="ru-RU" sz="2400" smtClean="0">
                <a:solidFill>
                  <a:srgbClr val="1D9731"/>
                </a:solidFill>
              </a:rPr>
              <a:t> </a:t>
            </a:r>
            <a:r>
              <a:rPr lang="ru-RU" altLang="ru-RU" sz="2400" b="1" smtClean="0">
                <a:solidFill>
                  <a:srgbClr val="1D9731"/>
                </a:solidFill>
                <a:latin typeface="Times New Roman" panose="02020603050405020304" pitchFamily="18" charset="0"/>
              </a:rPr>
              <a:t>главы городского поселения Новоаганск о результатах своей деятельности, деятельности администрации городского поселения, в том числе о решении вопросов, поставленных Советом депутатов поселения в 2018 году</a:t>
            </a:r>
          </a:p>
        </p:txBody>
      </p:sp>
      <p:sp>
        <p:nvSpPr>
          <p:cNvPr id="11268" name="Text Box 13"/>
          <p:cNvSpPr txBox="1">
            <a:spLocks noChangeArrowheads="1"/>
          </p:cNvSpPr>
          <p:nvPr/>
        </p:nvSpPr>
        <p:spPr bwMode="auto">
          <a:xfrm>
            <a:off x="3048000" y="457200"/>
            <a:ext cx="3200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Администрация городского поселения Новоаганск</a:t>
            </a:r>
          </a:p>
        </p:txBody>
      </p:sp>
      <p:sp>
        <p:nvSpPr>
          <p:cNvPr id="11269" name="AutoShape 16"/>
          <p:cNvSpPr>
            <a:spLocks noChangeArrowheads="1"/>
          </p:cNvSpPr>
          <p:nvPr/>
        </p:nvSpPr>
        <p:spPr bwMode="auto">
          <a:xfrm>
            <a:off x="0" y="533400"/>
            <a:ext cx="3276600" cy="457200"/>
          </a:xfrm>
          <a:prstGeom prst="homePlate">
            <a:avLst>
              <a:gd name="adj" fmla="val 179167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1270" name="Picture 7" descr="Герб цве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7318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AutoShape 20"/>
          <p:cNvSpPr>
            <a:spLocks noChangeArrowheads="1"/>
          </p:cNvSpPr>
          <p:nvPr/>
        </p:nvSpPr>
        <p:spPr bwMode="auto">
          <a:xfrm rot="10800000">
            <a:off x="6172200" y="533400"/>
            <a:ext cx="2971800" cy="457200"/>
          </a:xfrm>
          <a:prstGeom prst="homePlate">
            <a:avLst>
              <a:gd name="adj" fmla="val 156211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4"/>
          <p:cNvSpPr>
            <a:spLocks noChangeArrowheads="1"/>
          </p:cNvSpPr>
          <p:nvPr/>
        </p:nvSpPr>
        <p:spPr bwMode="auto">
          <a:xfrm>
            <a:off x="0" y="457200"/>
            <a:ext cx="3175000" cy="457200"/>
          </a:xfrm>
          <a:prstGeom prst="homePlate">
            <a:avLst>
              <a:gd name="adj" fmla="val 162487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1507" name="AutoShape 5"/>
          <p:cNvSpPr>
            <a:spLocks noChangeArrowheads="1"/>
          </p:cNvSpPr>
          <p:nvPr/>
        </p:nvSpPr>
        <p:spPr bwMode="auto">
          <a:xfrm rot="10800000">
            <a:off x="6096000" y="457200"/>
            <a:ext cx="3048000" cy="457200"/>
          </a:xfrm>
          <a:prstGeom prst="homePlate">
            <a:avLst>
              <a:gd name="adj" fmla="val 156204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2667000" y="457200"/>
            <a:ext cx="3827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Уровень жизни  населения</a:t>
            </a:r>
          </a:p>
        </p:txBody>
      </p:sp>
      <p:pic>
        <p:nvPicPr>
          <p:cNvPr id="21509" name="Picture 2" descr="C:\Users\777\AppData\Local\Microsoft\Windows\Temporary Internet Files\Content.IE5\O4PVZU78\MP900443594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5029200"/>
            <a:ext cx="2438400" cy="1371600"/>
          </a:xfrm>
          <a:prstGeom prst="rect">
            <a:avLst/>
          </a:prstGeom>
          <a:noFill/>
          <a:ln w="38100" cmpd="dbl">
            <a:solidFill>
              <a:schemeClr val="accent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17" descr="MC900215564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1143000"/>
            <a:ext cx="167640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Герб цве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Схема 11"/>
          <p:cNvGraphicFramePr/>
          <p:nvPr/>
        </p:nvGraphicFramePr>
        <p:xfrm>
          <a:off x="4114800" y="2819400"/>
          <a:ext cx="42672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1513" name="Text Box 16"/>
          <p:cNvSpPr txBox="1">
            <a:spLocks noChangeArrowheads="1"/>
          </p:cNvSpPr>
          <p:nvPr/>
        </p:nvSpPr>
        <p:spPr bwMode="auto">
          <a:xfrm>
            <a:off x="4572000" y="2057400"/>
            <a:ext cx="28956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solidFill>
                  <a:schemeClr val="tx1"/>
                </a:solidFill>
                <a:latin typeface="Times New Roman" panose="02020603050405020304" pitchFamily="18" charset="0"/>
              </a:rPr>
              <a:t>Среднемесячная заработная плата одного работающего по сферам деятельности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1066800"/>
          <a:ext cx="4267200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4"/>
          <p:cNvSpPr>
            <a:spLocks noChangeArrowheads="1"/>
          </p:cNvSpPr>
          <p:nvPr/>
        </p:nvSpPr>
        <p:spPr bwMode="auto">
          <a:xfrm>
            <a:off x="0" y="381000"/>
            <a:ext cx="3175000" cy="457200"/>
          </a:xfrm>
          <a:prstGeom prst="homePlate">
            <a:avLst>
              <a:gd name="adj" fmla="val 162487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2531" name="AutoShape 5"/>
          <p:cNvSpPr>
            <a:spLocks noChangeArrowheads="1"/>
          </p:cNvSpPr>
          <p:nvPr/>
        </p:nvSpPr>
        <p:spPr bwMode="auto">
          <a:xfrm rot="10800000">
            <a:off x="6096000" y="381000"/>
            <a:ext cx="3048000" cy="457200"/>
          </a:xfrm>
          <a:prstGeom prst="homePlate">
            <a:avLst>
              <a:gd name="adj" fmla="val 156204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2667000" y="381000"/>
            <a:ext cx="3827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Уровень жизни  населения</a:t>
            </a:r>
          </a:p>
        </p:txBody>
      </p:sp>
      <p:pic>
        <p:nvPicPr>
          <p:cNvPr id="22533" name="Picture 24" descr="MP900433736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1600200" cy="941388"/>
          </a:xfrm>
          <a:prstGeom prst="rect">
            <a:avLst/>
          </a:prstGeom>
          <a:noFill/>
          <a:ln w="38100" cmpd="dbl">
            <a:solidFill>
              <a:schemeClr val="accent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28" descr="MC900426212[1]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1219200"/>
            <a:ext cx="1676400" cy="782638"/>
          </a:xfrm>
          <a:prstGeom prst="rect">
            <a:avLst/>
          </a:prstGeom>
          <a:noFill/>
          <a:ln w="38100" cmpd="dbl">
            <a:solidFill>
              <a:schemeClr val="accent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7" descr="Герб цве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Диаграмма 12"/>
          <p:cNvGraphicFramePr/>
          <p:nvPr/>
        </p:nvGraphicFramePr>
        <p:xfrm>
          <a:off x="152400" y="2438400"/>
          <a:ext cx="3962400" cy="3933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/>
          <p:cNvGraphicFramePr/>
          <p:nvPr/>
        </p:nvGraphicFramePr>
        <p:xfrm>
          <a:off x="4267200" y="1143001"/>
          <a:ext cx="46101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5"/>
          <p:cNvSpPr>
            <a:spLocks noChangeArrowheads="1"/>
          </p:cNvSpPr>
          <p:nvPr/>
        </p:nvSpPr>
        <p:spPr bwMode="auto">
          <a:xfrm rot="10800000">
            <a:off x="6248400" y="457200"/>
            <a:ext cx="2895600" cy="457200"/>
          </a:xfrm>
          <a:prstGeom prst="homePlate">
            <a:avLst>
              <a:gd name="adj" fmla="val 129042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3555" name="AutoShape 4"/>
          <p:cNvSpPr>
            <a:spLocks noChangeArrowheads="1"/>
          </p:cNvSpPr>
          <p:nvPr/>
        </p:nvSpPr>
        <p:spPr bwMode="auto">
          <a:xfrm>
            <a:off x="0" y="457200"/>
            <a:ext cx="3022600" cy="457200"/>
          </a:xfrm>
          <a:prstGeom prst="homePlate">
            <a:avLst>
              <a:gd name="adj" fmla="val 138129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2667000" y="457200"/>
            <a:ext cx="3827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Экономическая деятельность</a:t>
            </a:r>
          </a:p>
        </p:txBody>
      </p:sp>
      <p:pic>
        <p:nvPicPr>
          <p:cNvPr id="23557" name="Picture 7" descr="Герб цв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25"/>
          <p:cNvSpPr>
            <a:spLocks noChangeArrowheads="1"/>
          </p:cNvSpPr>
          <p:nvPr/>
        </p:nvSpPr>
        <p:spPr bwMode="auto">
          <a:xfrm>
            <a:off x="152400" y="5715000"/>
            <a:ext cx="8458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tx1"/>
                </a:solidFill>
                <a:latin typeface="Times New Roman" panose="02020603050405020304" pitchFamily="18" charset="0"/>
              </a:rPr>
              <a:t>На конец 2018 года в городском поселении Новоаганск осуществляли свою деятельность: 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tx1"/>
                </a:solidFill>
                <a:latin typeface="Times New Roman" panose="02020603050405020304" pitchFamily="18" charset="0"/>
              </a:rPr>
              <a:t>- 2 предприятия промышленного производства;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tx1"/>
                </a:solidFill>
                <a:latin typeface="Times New Roman" panose="02020603050405020304" pitchFamily="18" charset="0"/>
              </a:rPr>
              <a:t>- 24 учреждения бюджетной сферы;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tx1"/>
                </a:solidFill>
                <a:latin typeface="Times New Roman" panose="02020603050405020304" pitchFamily="18" charset="0"/>
              </a:rPr>
              <a:t>- 137 субъектов малого бизнеса;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tx1"/>
                </a:solidFill>
                <a:latin typeface="Times New Roman" panose="02020603050405020304" pitchFamily="18" charset="0"/>
              </a:rPr>
              <a:t>- 10 организаций иной сферы деятельности, оказывающих услуги.</a:t>
            </a:r>
            <a:r>
              <a:rPr lang="ru-RU" altLang="ru-RU" sz="120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3560" name="Picture 9" descr="DSC_0308 поликлиника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52535">
            <a:off x="7080166" y="3258456"/>
            <a:ext cx="1905000" cy="1266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1513" name="Picture 2" descr="C:\Users\777\AppData\Local\Microsoft\Windows\Temporary Internet Files\Content.IE5\L4RY035E\MP900433786[1]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94066">
            <a:off x="7002696" y="1616088"/>
            <a:ext cx="2057400" cy="1154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3562" name="Picture 11" descr="T:\3.Сафиной на проверку\Олимп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67739">
            <a:off x="6889026" y="5028109"/>
            <a:ext cx="1962150" cy="1466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aphicFrame>
        <p:nvGraphicFramePr>
          <p:cNvPr id="11" name="Диаграмма 10"/>
          <p:cNvGraphicFramePr>
            <a:graphicFrameLocks/>
          </p:cNvGraphicFramePr>
          <p:nvPr/>
        </p:nvGraphicFramePr>
        <p:xfrm>
          <a:off x="228600" y="1143000"/>
          <a:ext cx="66294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5"/>
          <p:cNvSpPr>
            <a:spLocks noChangeArrowheads="1"/>
          </p:cNvSpPr>
          <p:nvPr/>
        </p:nvSpPr>
        <p:spPr bwMode="auto">
          <a:xfrm rot="10800000">
            <a:off x="6096000" y="381000"/>
            <a:ext cx="3048000" cy="457200"/>
          </a:xfrm>
          <a:prstGeom prst="homePlate">
            <a:avLst>
              <a:gd name="adj" fmla="val 135833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4579" name="AutoShape 4"/>
          <p:cNvSpPr>
            <a:spLocks noChangeArrowheads="1"/>
          </p:cNvSpPr>
          <p:nvPr/>
        </p:nvSpPr>
        <p:spPr bwMode="auto">
          <a:xfrm>
            <a:off x="0" y="381000"/>
            <a:ext cx="3175000" cy="457200"/>
          </a:xfrm>
          <a:prstGeom prst="homePlate">
            <a:avLst>
              <a:gd name="adj" fmla="val 145094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2667000" y="381000"/>
            <a:ext cx="3827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Малый бизнес</a:t>
            </a:r>
          </a:p>
        </p:txBody>
      </p:sp>
      <p:sp>
        <p:nvSpPr>
          <p:cNvPr id="24581" name="Rectangle 25"/>
          <p:cNvSpPr>
            <a:spLocks noChangeArrowheads="1"/>
          </p:cNvSpPr>
          <p:nvPr/>
        </p:nvSpPr>
        <p:spPr bwMode="auto">
          <a:xfrm>
            <a:off x="152400" y="1096963"/>
            <a:ext cx="86868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 На 01.01.2019 в городском поселении Новоаганск зарегистрировано </a:t>
            </a: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137 </a:t>
            </a: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субъектов малого бизнеса.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Численность работающих по найму в малом бизнесе составляет </a:t>
            </a: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184</a:t>
            </a: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 человека.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Сегодня на территории поселения в отрасли потребительского рынка функционирует так же: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 50</a:t>
            </a: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 магазинов, обеспечивающих население товарами (</a:t>
            </a: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34</a:t>
            </a: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 минимаркета товаров повседневного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спроса, </a:t>
            </a: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3</a:t>
            </a: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 магазина-дискаунтера);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 4</a:t>
            </a: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 павильона;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- </a:t>
            </a: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 киоска;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- </a:t>
            </a: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3</a:t>
            </a: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 предприятия общественного питания на </a:t>
            </a: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88</a:t>
            </a: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 посадочных мест; 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- </a:t>
            </a: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1</a:t>
            </a: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 пекарня;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- </a:t>
            </a: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40 </a:t>
            </a: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объектов по оказанию различных видов услуг.</a:t>
            </a:r>
          </a:p>
        </p:txBody>
      </p:sp>
      <p:pic>
        <p:nvPicPr>
          <p:cNvPr id="24582" name="Picture 7" descr="Герб цв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 descr="C:\Documents and Settings\Наталья\Рабочий стол\документы Елена\Для ИП и ЮЛ\Фото объектов СМСП\PA10016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03232">
            <a:off x="533400" y="3048000"/>
            <a:ext cx="3886200" cy="2174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4" name="Picture 3" descr="C:\Documents and Settings\Наталья\Рабочий стол\документы Елена\Для ИП и ЮЛ\Фото объектов СМСП\PA10016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1545">
            <a:off x="5080951" y="3143098"/>
            <a:ext cx="3657600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5" name="Picture 17" descr="20151116_13494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5029200"/>
            <a:ext cx="3048000" cy="1714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6" name="Picture 35" descr="MC900250551[1]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5257800"/>
            <a:ext cx="16764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4"/>
          <p:cNvSpPr>
            <a:spLocks noChangeArrowheads="1"/>
          </p:cNvSpPr>
          <p:nvPr/>
        </p:nvSpPr>
        <p:spPr bwMode="auto">
          <a:xfrm>
            <a:off x="0" y="457200"/>
            <a:ext cx="3251200" cy="457200"/>
          </a:xfrm>
          <a:prstGeom prst="homePlate">
            <a:avLst>
              <a:gd name="adj" fmla="val 148576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5603" name="AutoShape 5"/>
          <p:cNvSpPr>
            <a:spLocks noChangeArrowheads="1"/>
          </p:cNvSpPr>
          <p:nvPr/>
        </p:nvSpPr>
        <p:spPr bwMode="auto">
          <a:xfrm rot="10800000">
            <a:off x="6096000" y="457200"/>
            <a:ext cx="3048000" cy="457200"/>
          </a:xfrm>
          <a:prstGeom prst="homePlate">
            <a:avLst>
              <a:gd name="adj" fmla="val 135833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2667000" y="457200"/>
            <a:ext cx="3827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Бюджет поселения</a:t>
            </a:r>
          </a:p>
        </p:txBody>
      </p:sp>
      <p:pic>
        <p:nvPicPr>
          <p:cNvPr id="25605" name="Picture 7" descr="Герб цв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AutoShape 10" descr="Пергамент"/>
          <p:cNvSpPr>
            <a:spLocks noChangeArrowheads="1"/>
          </p:cNvSpPr>
          <p:nvPr/>
        </p:nvSpPr>
        <p:spPr bwMode="auto">
          <a:xfrm>
            <a:off x="5715000" y="5638800"/>
            <a:ext cx="3200400" cy="990600"/>
          </a:xfrm>
          <a:prstGeom prst="roundRect">
            <a:avLst>
              <a:gd name="adj" fmla="val 16667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solidFill>
                  <a:schemeClr val="tx1"/>
                </a:solidFill>
                <a:latin typeface="Times New Roman" panose="02020603050405020304" pitchFamily="18" charset="0"/>
              </a:rPr>
              <a:t>За 2018 год в местный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solidFill>
                  <a:schemeClr val="tx1"/>
                </a:solidFill>
                <a:latin typeface="Times New Roman" panose="02020603050405020304" pitchFamily="18" charset="0"/>
              </a:rPr>
              <a:t>бюджет поступило доходов на сумму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u="sng">
                <a:solidFill>
                  <a:schemeClr val="tx1"/>
                </a:solidFill>
                <a:latin typeface="Times New Roman" panose="02020603050405020304" pitchFamily="18" charset="0"/>
              </a:rPr>
              <a:t>239 млн. 124 тыс.руб.</a:t>
            </a:r>
            <a:r>
              <a:rPr lang="ru-RU" altLang="ru-RU" sz="1800" u="sng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25607" name="Picture 13" descr="byudzh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7234">
            <a:off x="5853113" y="1390650"/>
            <a:ext cx="2928937" cy="1952625"/>
          </a:xfrm>
          <a:prstGeom prst="rect">
            <a:avLst/>
          </a:prstGeom>
          <a:noFill/>
          <a:ln w="57150" cmpd="thickThin">
            <a:solidFill>
              <a:schemeClr val="accent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9" descr="ch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83468">
            <a:off x="6499225" y="4048125"/>
            <a:ext cx="1752600" cy="1165225"/>
          </a:xfrm>
          <a:prstGeom prst="rect">
            <a:avLst/>
          </a:prstGeom>
          <a:noFill/>
          <a:ln w="57150" cmpd="thickThin">
            <a:solidFill>
              <a:schemeClr val="accent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Диаграмма 10"/>
          <p:cNvGraphicFramePr>
            <a:graphicFrameLocks/>
          </p:cNvGraphicFramePr>
          <p:nvPr/>
        </p:nvGraphicFramePr>
        <p:xfrm>
          <a:off x="152400" y="1066800"/>
          <a:ext cx="5410200" cy="55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4"/>
          <p:cNvSpPr>
            <a:spLocks noChangeArrowheads="1"/>
          </p:cNvSpPr>
          <p:nvPr/>
        </p:nvSpPr>
        <p:spPr bwMode="auto">
          <a:xfrm>
            <a:off x="0" y="457200"/>
            <a:ext cx="3251200" cy="457200"/>
          </a:xfrm>
          <a:prstGeom prst="homePlate">
            <a:avLst>
              <a:gd name="adj" fmla="val 148576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6627" name="AutoShape 5"/>
          <p:cNvSpPr>
            <a:spLocks noChangeArrowheads="1"/>
          </p:cNvSpPr>
          <p:nvPr/>
        </p:nvSpPr>
        <p:spPr bwMode="auto">
          <a:xfrm rot="10800000">
            <a:off x="6096000" y="457200"/>
            <a:ext cx="3048000" cy="457200"/>
          </a:xfrm>
          <a:prstGeom prst="homePlate">
            <a:avLst>
              <a:gd name="adj" fmla="val 135833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6628" name="Text Box 6"/>
          <p:cNvSpPr txBox="1">
            <a:spLocks noChangeArrowheads="1"/>
          </p:cNvSpPr>
          <p:nvPr/>
        </p:nvSpPr>
        <p:spPr bwMode="auto">
          <a:xfrm>
            <a:off x="2667000" y="457200"/>
            <a:ext cx="3827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Бюджет поселения</a:t>
            </a:r>
          </a:p>
        </p:txBody>
      </p:sp>
      <p:pic>
        <p:nvPicPr>
          <p:cNvPr id="26629" name="Picture 7" descr="Герб цве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Диаграмма 6"/>
          <p:cNvGraphicFramePr>
            <a:graphicFrameLocks/>
          </p:cNvGraphicFramePr>
          <p:nvPr/>
        </p:nvGraphicFramePr>
        <p:xfrm>
          <a:off x="228600" y="1295400"/>
          <a:ext cx="87630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4"/>
          <p:cNvSpPr>
            <a:spLocks noChangeArrowheads="1"/>
          </p:cNvSpPr>
          <p:nvPr/>
        </p:nvSpPr>
        <p:spPr bwMode="auto">
          <a:xfrm>
            <a:off x="0" y="457200"/>
            <a:ext cx="3251200" cy="457200"/>
          </a:xfrm>
          <a:prstGeom prst="homePlate">
            <a:avLst>
              <a:gd name="adj" fmla="val 148576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8675" name="AutoShape 5"/>
          <p:cNvSpPr>
            <a:spLocks noChangeArrowheads="1"/>
          </p:cNvSpPr>
          <p:nvPr/>
        </p:nvSpPr>
        <p:spPr bwMode="auto">
          <a:xfrm rot="10800000">
            <a:off x="6096000" y="457200"/>
            <a:ext cx="3048000" cy="457200"/>
          </a:xfrm>
          <a:prstGeom prst="homePlate">
            <a:avLst>
              <a:gd name="adj" fmla="val 135833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2667000" y="457200"/>
            <a:ext cx="3827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Бюджет поселения</a:t>
            </a:r>
          </a:p>
        </p:txBody>
      </p:sp>
      <p:pic>
        <p:nvPicPr>
          <p:cNvPr id="28677" name="Picture 7" descr="Герб цве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AutoShape 10" descr="Пергамент"/>
          <p:cNvSpPr>
            <a:spLocks noChangeArrowheads="1"/>
          </p:cNvSpPr>
          <p:nvPr/>
        </p:nvSpPr>
        <p:spPr bwMode="auto">
          <a:xfrm>
            <a:off x="457200" y="1066800"/>
            <a:ext cx="6858000" cy="304800"/>
          </a:xfrm>
          <a:prstGeom prst="roundRect">
            <a:avLst>
              <a:gd name="adj" fmla="val 16667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solidFill>
                  <a:schemeClr val="tx1"/>
                </a:solidFill>
                <a:latin typeface="Times New Roman" panose="02020603050405020304" pitchFamily="18" charset="0"/>
              </a:rPr>
              <a:t>Расходная часть бюджета исполнена в сумме </a:t>
            </a:r>
            <a:r>
              <a:rPr lang="ru-RU" altLang="ru-RU" sz="1400" b="1" u="sng">
                <a:solidFill>
                  <a:schemeClr val="tx1"/>
                </a:solidFill>
                <a:latin typeface="Times New Roman" panose="02020603050405020304" pitchFamily="18" charset="0"/>
              </a:rPr>
              <a:t>225 млн. 453 тыс. руб</a:t>
            </a:r>
            <a:r>
              <a:rPr lang="ru-RU" altLang="ru-RU" sz="1400" b="1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  <a:r>
              <a:rPr lang="ru-RU" altLang="ru-RU" sz="1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/>
        </p:nvGraphicFramePr>
        <p:xfrm>
          <a:off x="152400" y="1676400"/>
          <a:ext cx="66294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/>
        </p:nvGraphicFramePr>
        <p:xfrm>
          <a:off x="6615113" y="1371600"/>
          <a:ext cx="2528887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4"/>
          <p:cNvSpPr>
            <a:spLocks noChangeArrowheads="1"/>
          </p:cNvSpPr>
          <p:nvPr/>
        </p:nvSpPr>
        <p:spPr bwMode="auto">
          <a:xfrm>
            <a:off x="0" y="457200"/>
            <a:ext cx="3556000" cy="457200"/>
          </a:xfrm>
          <a:prstGeom prst="homePlate">
            <a:avLst>
              <a:gd name="adj" fmla="val 162505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0723" name="Picture 7" descr="Герб цв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AutoShape 5"/>
          <p:cNvSpPr>
            <a:spLocks noChangeArrowheads="1"/>
          </p:cNvSpPr>
          <p:nvPr/>
        </p:nvSpPr>
        <p:spPr bwMode="auto">
          <a:xfrm rot="10800000">
            <a:off x="5715000" y="457200"/>
            <a:ext cx="3429000" cy="457200"/>
          </a:xfrm>
          <a:prstGeom prst="homePlate">
            <a:avLst>
              <a:gd name="adj" fmla="val 152813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0725" name="Text Box 6"/>
          <p:cNvSpPr txBox="1">
            <a:spLocks noChangeArrowheads="1"/>
          </p:cNvSpPr>
          <p:nvPr/>
        </p:nvSpPr>
        <p:spPr bwMode="auto">
          <a:xfrm>
            <a:off x="2667000" y="457200"/>
            <a:ext cx="3827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Бюджет поселения</a:t>
            </a:r>
          </a:p>
        </p:txBody>
      </p:sp>
      <p:pic>
        <p:nvPicPr>
          <p:cNvPr id="35846" name="Picture 24" descr="теплоснабжение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590800"/>
            <a:ext cx="2057400" cy="1543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7" name="Picture 29" descr="original-129950984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001293">
            <a:off x="1589088" y="1543050"/>
            <a:ext cx="2949575" cy="1771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8" name="Picture 31" descr="main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1219200"/>
            <a:ext cx="188595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9" name="Picture 25" descr="DSCN221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30376">
            <a:off x="4897438" y="1470025"/>
            <a:ext cx="24384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50" name="Picture 26" descr="DSCN220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2400300"/>
            <a:ext cx="24384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31" name="Text Box 10"/>
          <p:cNvSpPr txBox="1">
            <a:spLocks noChangeArrowheads="1"/>
          </p:cNvSpPr>
          <p:nvPr/>
        </p:nvSpPr>
        <p:spPr bwMode="auto">
          <a:xfrm>
            <a:off x="533400" y="4724400"/>
            <a:ext cx="8001000" cy="1200150"/>
          </a:xfrm>
          <a:prstGeom prst="rect">
            <a:avLst/>
          </a:prstGeom>
          <a:gradFill rotWithShape="1">
            <a:gsLst>
              <a:gs pos="0">
                <a:srgbClr val="FF9900">
                  <a:alpha val="79999"/>
                </a:srgbClr>
              </a:gs>
              <a:gs pos="100000">
                <a:srgbClr val="66FFFF">
                  <a:alpha val="60001"/>
                </a:srgbClr>
              </a:gs>
            </a:gsLst>
            <a:lin ang="2700000" scaled="1"/>
          </a:gra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 u="sng">
                <a:latin typeface="Times New Roman" panose="02020603050405020304" pitchFamily="18" charset="0"/>
              </a:rPr>
              <a:t>Полномочия, делегированные в Нижневартовский район:</a:t>
            </a:r>
            <a:r>
              <a:rPr lang="ru-RU" altLang="ru-RU" sz="1200" b="1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buFontTx/>
              <a:buChar char="-"/>
            </a:pPr>
            <a:r>
              <a:rPr lang="ru-RU" altLang="ru-RU" sz="1200" b="1">
                <a:latin typeface="Times New Roman" panose="02020603050405020304" pitchFamily="18" charset="0"/>
              </a:rPr>
              <a:t> организация строительства и капитальный ремонт</a:t>
            </a:r>
            <a:r>
              <a:rPr lang="ru-RU" altLang="ru-RU" sz="1200">
                <a:latin typeface="Times New Roman" panose="02020603050405020304" pitchFamily="18" charset="0"/>
              </a:rPr>
              <a:t> </a:t>
            </a:r>
            <a:r>
              <a:rPr lang="ru-RU" altLang="ru-RU" sz="1200" b="1">
                <a:latin typeface="Times New Roman" panose="02020603050405020304" pitchFamily="18" charset="0"/>
              </a:rPr>
              <a:t>муниципального жилищного фонда, </a:t>
            </a:r>
          </a:p>
          <a:p>
            <a:pPr eaLnBrk="1" hangingPunct="1">
              <a:buFontTx/>
              <a:buChar char="-"/>
            </a:pPr>
            <a:r>
              <a:rPr lang="ru-RU" altLang="ru-RU" sz="1200" b="1">
                <a:latin typeface="Times New Roman" panose="02020603050405020304" pitchFamily="18" charset="0"/>
              </a:rPr>
              <a:t> реконструкция объектов капитального строительства, </a:t>
            </a:r>
          </a:p>
          <a:p>
            <a:pPr eaLnBrk="1" hangingPunct="1">
              <a:buFontTx/>
              <a:buChar char="-"/>
            </a:pPr>
            <a:r>
              <a:rPr lang="ru-RU" altLang="ru-RU" sz="1200" b="1">
                <a:latin typeface="Times New Roman" panose="02020603050405020304" pitchFamily="18" charset="0"/>
              </a:rPr>
              <a:t> организация в границах поселения электро-тепло-газо- и водоснабжения,</a:t>
            </a:r>
          </a:p>
          <a:p>
            <a:pPr eaLnBrk="1" hangingPunct="1">
              <a:buFontTx/>
              <a:buChar char="-"/>
            </a:pPr>
            <a:r>
              <a:rPr lang="ru-RU" altLang="ru-RU" sz="1200" b="1">
                <a:latin typeface="Times New Roman" panose="02020603050405020304" pitchFamily="18" charset="0"/>
              </a:rPr>
              <a:t> градостроительная деятельность,</a:t>
            </a:r>
          </a:p>
          <a:p>
            <a:pPr eaLnBrk="1" hangingPunct="1">
              <a:buFontTx/>
              <a:buChar char="-"/>
            </a:pPr>
            <a:r>
              <a:rPr lang="ru-RU" altLang="ru-RU" sz="1200" b="1">
                <a:latin typeface="Times New Roman" panose="02020603050405020304" pitchFamily="18" charset="0"/>
              </a:rPr>
              <a:t> охрана окружающей среды</a:t>
            </a:r>
            <a:endParaRPr lang="ru-RU" altLang="ru-RU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4"/>
          <p:cNvSpPr>
            <a:spLocks noChangeArrowheads="1"/>
          </p:cNvSpPr>
          <p:nvPr/>
        </p:nvSpPr>
        <p:spPr bwMode="auto">
          <a:xfrm>
            <a:off x="0" y="381000"/>
            <a:ext cx="3175000" cy="457200"/>
          </a:xfrm>
          <a:prstGeom prst="homePlate">
            <a:avLst>
              <a:gd name="adj" fmla="val 173611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1747" name="AutoShape 5"/>
          <p:cNvSpPr>
            <a:spLocks noChangeArrowheads="1"/>
          </p:cNvSpPr>
          <p:nvPr/>
        </p:nvSpPr>
        <p:spPr bwMode="auto">
          <a:xfrm rot="10800000">
            <a:off x="6019800" y="304800"/>
            <a:ext cx="3124200" cy="457200"/>
          </a:xfrm>
          <a:prstGeom prst="homePlate">
            <a:avLst>
              <a:gd name="adj" fmla="val 164221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1748" name="Text Box 6"/>
          <p:cNvSpPr txBox="1">
            <a:spLocks noChangeArrowheads="1"/>
          </p:cNvSpPr>
          <p:nvPr/>
        </p:nvSpPr>
        <p:spPr bwMode="auto">
          <a:xfrm>
            <a:off x="2590800" y="381000"/>
            <a:ext cx="3827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Муниципальный    заказ</a:t>
            </a:r>
          </a:p>
        </p:txBody>
      </p:sp>
      <p:sp>
        <p:nvSpPr>
          <p:cNvPr id="31749" name="Text Box 10"/>
          <p:cNvSpPr txBox="1">
            <a:spLocks noChangeArrowheads="1"/>
          </p:cNvSpPr>
          <p:nvPr/>
        </p:nvSpPr>
        <p:spPr bwMode="auto">
          <a:xfrm>
            <a:off x="381000" y="6019800"/>
            <a:ext cx="4419600" cy="738188"/>
          </a:xfrm>
          <a:prstGeom prst="rect">
            <a:avLst/>
          </a:prstGeom>
          <a:gradFill rotWithShape="1">
            <a:gsLst>
              <a:gs pos="0">
                <a:srgbClr val="FF9900">
                  <a:alpha val="79999"/>
                </a:srgbClr>
              </a:gs>
              <a:gs pos="100000">
                <a:srgbClr val="66FFFF">
                  <a:alpha val="60001"/>
                </a:srgbClr>
              </a:gs>
            </a:gsLst>
            <a:lin ang="2700000" scaled="1"/>
          </a:gra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400">
                <a:latin typeface="Times New Roman" panose="02020603050405020304" pitchFamily="18" charset="0"/>
              </a:rPr>
              <a:t>По итогам проведения закупок в отчетном году заключен </a:t>
            </a:r>
            <a:r>
              <a:rPr lang="ru-RU" altLang="ru-RU" sz="1400" u="sng">
                <a:latin typeface="Times New Roman" panose="02020603050405020304" pitchFamily="18" charset="0"/>
              </a:rPr>
              <a:t>461 муниципальный контракт</a:t>
            </a:r>
            <a:r>
              <a:rPr lang="ru-RU" altLang="ru-RU" sz="1400">
                <a:latin typeface="Times New Roman" panose="02020603050405020304" pitchFamily="18" charset="0"/>
              </a:rPr>
              <a:t> на общую сумму </a:t>
            </a:r>
            <a:r>
              <a:rPr lang="ru-RU" altLang="ru-RU" sz="1400" b="1">
                <a:latin typeface="Times New Roman" panose="02020603050405020304" pitchFamily="18" charset="0"/>
              </a:rPr>
              <a:t>53 234,01 тыс.руб.</a:t>
            </a:r>
          </a:p>
        </p:txBody>
      </p:sp>
      <p:pic>
        <p:nvPicPr>
          <p:cNvPr id="31750" name="Picture 7" descr="Герб цв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Диаграмма 10"/>
          <p:cNvGraphicFramePr/>
          <p:nvPr/>
        </p:nvGraphicFramePr>
        <p:xfrm>
          <a:off x="228601" y="1143000"/>
          <a:ext cx="4648199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5486400" y="1143000"/>
          <a:ext cx="3428998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4"/>
          <p:cNvSpPr>
            <a:spLocks noChangeArrowheads="1"/>
          </p:cNvSpPr>
          <p:nvPr/>
        </p:nvSpPr>
        <p:spPr bwMode="auto">
          <a:xfrm>
            <a:off x="0" y="457200"/>
            <a:ext cx="2971800" cy="457200"/>
          </a:xfrm>
          <a:prstGeom prst="homePlate">
            <a:avLst>
              <a:gd name="adj" fmla="val 162500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2771" name="AutoShape 5"/>
          <p:cNvSpPr>
            <a:spLocks noChangeArrowheads="1"/>
          </p:cNvSpPr>
          <p:nvPr/>
        </p:nvSpPr>
        <p:spPr bwMode="auto">
          <a:xfrm rot="10800000">
            <a:off x="6172200" y="381000"/>
            <a:ext cx="2971800" cy="457200"/>
          </a:xfrm>
          <a:prstGeom prst="homePlate">
            <a:avLst>
              <a:gd name="adj" fmla="val 156211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2667000" y="457200"/>
            <a:ext cx="3827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Местное самоуправление</a:t>
            </a:r>
          </a:p>
        </p:txBody>
      </p:sp>
      <p:pic>
        <p:nvPicPr>
          <p:cNvPr id="32773" name="Picture 7" descr="Герб цв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11" descr="mestnoe_samoupravlenie_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4191000"/>
            <a:ext cx="3276600" cy="2457450"/>
          </a:xfrm>
          <a:prstGeom prst="rect">
            <a:avLst/>
          </a:prstGeom>
          <a:noFill/>
          <a:ln w="38100" cmpd="dbl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5" name="AutoShape 13" descr="Пергамент"/>
          <p:cNvSpPr>
            <a:spLocks noChangeArrowheads="1"/>
          </p:cNvSpPr>
          <p:nvPr/>
        </p:nvSpPr>
        <p:spPr bwMode="auto">
          <a:xfrm>
            <a:off x="685800" y="1219200"/>
            <a:ext cx="4876800" cy="1066800"/>
          </a:xfrm>
          <a:prstGeom prst="flowChartAlternateProcess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solidFill>
                  <a:schemeClr val="tx1"/>
                </a:solidFill>
                <a:latin typeface="Times New Roman" panose="02020603050405020304" pitchFamily="18" charset="0"/>
              </a:rPr>
              <a:t>Структура органов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solidFill>
                  <a:schemeClr val="tx1"/>
                </a:solidFill>
                <a:latin typeface="Times New Roman" panose="02020603050405020304" pitchFamily="18" charset="0"/>
              </a:rPr>
              <a:t>местного самоуправления поселения</a:t>
            </a:r>
          </a:p>
        </p:txBody>
      </p:sp>
      <p:sp>
        <p:nvSpPr>
          <p:cNvPr id="32776" name="AutoShape 15" descr="Пергамент"/>
          <p:cNvSpPr>
            <a:spLocks noChangeArrowheads="1"/>
          </p:cNvSpPr>
          <p:nvPr/>
        </p:nvSpPr>
        <p:spPr bwMode="auto">
          <a:xfrm>
            <a:off x="228600" y="2514600"/>
            <a:ext cx="1600200" cy="762000"/>
          </a:xfrm>
          <a:prstGeom prst="flowChartAlternateProcess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solidFill>
                  <a:schemeClr val="tx1"/>
                </a:solidFill>
                <a:latin typeface="Times New Roman" panose="02020603050405020304" pitchFamily="18" charset="0"/>
              </a:rPr>
              <a:t>Совет депутатов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solidFill>
                  <a:schemeClr val="tx1"/>
                </a:solidFill>
                <a:latin typeface="Times New Roman" panose="02020603050405020304" pitchFamily="18" charset="0"/>
              </a:rPr>
              <a:t>15 депутатов</a:t>
            </a:r>
          </a:p>
        </p:txBody>
      </p:sp>
      <p:sp>
        <p:nvSpPr>
          <p:cNvPr id="32777" name="AutoShape 16" descr="Пергамент"/>
          <p:cNvSpPr>
            <a:spLocks noChangeArrowheads="1"/>
          </p:cNvSpPr>
          <p:nvPr/>
        </p:nvSpPr>
        <p:spPr bwMode="auto">
          <a:xfrm>
            <a:off x="1752600" y="2819400"/>
            <a:ext cx="1600200" cy="762000"/>
          </a:xfrm>
          <a:prstGeom prst="flowChartAlternateProcess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solidFill>
                  <a:schemeClr val="tx1"/>
                </a:solidFill>
                <a:latin typeface="Times New Roman" panose="02020603050405020304" pitchFamily="18" charset="0"/>
              </a:rPr>
              <a:t>Глава поселения</a:t>
            </a:r>
          </a:p>
        </p:txBody>
      </p:sp>
      <p:sp>
        <p:nvSpPr>
          <p:cNvPr id="32778" name="AutoShape 17" descr="Пергамент"/>
          <p:cNvSpPr>
            <a:spLocks noChangeArrowheads="1"/>
          </p:cNvSpPr>
          <p:nvPr/>
        </p:nvSpPr>
        <p:spPr bwMode="auto">
          <a:xfrm>
            <a:off x="3429000" y="3048000"/>
            <a:ext cx="2514600" cy="1066800"/>
          </a:xfrm>
          <a:prstGeom prst="flowChartAlternateProcess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solidFill>
                  <a:schemeClr val="tx1"/>
                </a:solidFill>
                <a:latin typeface="Times New Roman" panose="02020603050405020304" pitchFamily="18" charset="0"/>
              </a:rPr>
              <a:t>Администрация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tx1"/>
                </a:solidFill>
                <a:latin typeface="Times New Roman" panose="02020603050405020304" pitchFamily="18" charset="0"/>
              </a:rPr>
              <a:t>18 муниципальных служащих,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tx1"/>
                </a:solidFill>
                <a:latin typeface="Times New Roman" panose="02020603050405020304" pitchFamily="18" charset="0"/>
              </a:rPr>
              <a:t>1 инспектор по военно-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tx1"/>
                </a:solidFill>
                <a:latin typeface="Times New Roman" panose="02020603050405020304" pitchFamily="18" charset="0"/>
              </a:rPr>
              <a:t>учетной работе,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tx1"/>
                </a:solidFill>
                <a:latin typeface="Times New Roman" panose="02020603050405020304" pitchFamily="18" charset="0"/>
              </a:rPr>
              <a:t>5 работников</a:t>
            </a:r>
          </a:p>
        </p:txBody>
      </p:sp>
      <p:cxnSp>
        <p:nvCxnSpPr>
          <p:cNvPr id="32779" name="AutoShape 18"/>
          <p:cNvCxnSpPr>
            <a:cxnSpLocks noChangeShapeType="1"/>
            <a:stCxn id="32775" idx="1"/>
            <a:endCxn id="32775" idx="1"/>
          </p:cNvCxnSpPr>
          <p:nvPr/>
        </p:nvCxnSpPr>
        <p:spPr bwMode="auto">
          <a:xfrm rot="10800000">
            <a:off x="685800" y="1752600"/>
            <a:ext cx="1588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24" name="AutoShape 19"/>
          <p:cNvSpPr>
            <a:spLocks noChangeArrowheads="1"/>
          </p:cNvSpPr>
          <p:nvPr/>
        </p:nvSpPr>
        <p:spPr bwMode="auto">
          <a:xfrm>
            <a:off x="762000" y="2133600"/>
            <a:ext cx="304800" cy="381000"/>
          </a:xfrm>
          <a:prstGeom prst="downArrow">
            <a:avLst>
              <a:gd name="adj1" fmla="val 50000"/>
              <a:gd name="adj2" fmla="val 31250"/>
            </a:avLst>
          </a:prstGeom>
          <a:solidFill>
            <a:srgbClr val="A19F3F"/>
          </a:solidFill>
          <a:ln w="9525">
            <a:solidFill>
              <a:schemeClr val="accent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ru-RU" altLang="ru-RU">
              <a:latin typeface="Arial" charset="0"/>
            </a:endParaRPr>
          </a:p>
        </p:txBody>
      </p:sp>
      <p:sp>
        <p:nvSpPr>
          <p:cNvPr id="38925" name="AutoShape 20"/>
          <p:cNvSpPr>
            <a:spLocks noChangeArrowheads="1"/>
          </p:cNvSpPr>
          <p:nvPr/>
        </p:nvSpPr>
        <p:spPr bwMode="auto">
          <a:xfrm>
            <a:off x="2438400" y="2133600"/>
            <a:ext cx="304800" cy="685800"/>
          </a:xfrm>
          <a:prstGeom prst="downArrow">
            <a:avLst>
              <a:gd name="adj1" fmla="val 50000"/>
              <a:gd name="adj2" fmla="val 56250"/>
            </a:avLst>
          </a:prstGeom>
          <a:solidFill>
            <a:srgbClr val="A19F3F"/>
          </a:solidFill>
          <a:ln w="9525">
            <a:solidFill>
              <a:schemeClr val="accent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ru-RU" altLang="ru-RU">
              <a:latin typeface="Arial" charset="0"/>
            </a:endParaRPr>
          </a:p>
        </p:txBody>
      </p:sp>
      <p:sp>
        <p:nvSpPr>
          <p:cNvPr id="38926" name="AutoShape 21"/>
          <p:cNvSpPr>
            <a:spLocks noChangeArrowheads="1"/>
          </p:cNvSpPr>
          <p:nvPr/>
        </p:nvSpPr>
        <p:spPr bwMode="auto">
          <a:xfrm>
            <a:off x="4495800" y="2133600"/>
            <a:ext cx="304800" cy="914400"/>
          </a:xfrm>
          <a:prstGeom prst="downArrow">
            <a:avLst>
              <a:gd name="adj1" fmla="val 50000"/>
              <a:gd name="adj2" fmla="val 75000"/>
            </a:avLst>
          </a:prstGeom>
          <a:solidFill>
            <a:srgbClr val="A19F3F"/>
          </a:solidFill>
          <a:ln w="9525">
            <a:solidFill>
              <a:schemeClr val="accent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ru-RU" altLang="ru-RU">
              <a:latin typeface="Arial" charset="0"/>
            </a:endParaRPr>
          </a:p>
        </p:txBody>
      </p:sp>
      <p:pic>
        <p:nvPicPr>
          <p:cNvPr id="32783" name="Picture 23" descr="1c768963-c810-4040-9382-8c02171ef7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1371600"/>
            <a:ext cx="1828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4" name="Rectangle 24"/>
          <p:cNvSpPr>
            <a:spLocks noChangeArrowheads="1"/>
          </p:cNvSpPr>
          <p:nvPr/>
        </p:nvSpPr>
        <p:spPr bwMode="auto">
          <a:xfrm>
            <a:off x="381000" y="4876800"/>
            <a:ext cx="42672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solidFill>
                  <a:schemeClr val="tx1"/>
                </a:solidFill>
                <a:latin typeface="Times New Roman" panose="02020603050405020304" pitchFamily="18" charset="0"/>
              </a:rPr>
              <a:t>На 31.12.2018 Администрацией поселения издано и принято 951 муниципальных правовых актов.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solidFill>
                  <a:schemeClr val="tx1"/>
                </a:solidFill>
                <a:latin typeface="Times New Roman" panose="02020603050405020304" pitchFamily="18" charset="0"/>
              </a:rPr>
              <a:t>237 нормативно-правовых актов были направлены для включения в Региональный регистр.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4"/>
          <p:cNvSpPr>
            <a:spLocks noChangeArrowheads="1"/>
          </p:cNvSpPr>
          <p:nvPr/>
        </p:nvSpPr>
        <p:spPr bwMode="auto">
          <a:xfrm>
            <a:off x="25400" y="304800"/>
            <a:ext cx="3403600" cy="457200"/>
          </a:xfrm>
          <a:prstGeom prst="homePlate">
            <a:avLst>
              <a:gd name="adj" fmla="val 186111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291" name="AutoShape 5"/>
          <p:cNvSpPr>
            <a:spLocks noChangeArrowheads="1"/>
          </p:cNvSpPr>
          <p:nvPr/>
        </p:nvSpPr>
        <p:spPr bwMode="auto">
          <a:xfrm rot="10800000">
            <a:off x="5715000" y="304800"/>
            <a:ext cx="3429000" cy="457200"/>
          </a:xfrm>
          <a:prstGeom prst="homePlate">
            <a:avLst>
              <a:gd name="adj" fmla="val 180243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2438400" y="336550"/>
            <a:ext cx="403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События 2018 года</a:t>
            </a:r>
          </a:p>
        </p:txBody>
      </p:sp>
      <p:pic>
        <p:nvPicPr>
          <p:cNvPr id="12293" name="Picture 7" descr="Герб цв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1" descr="E:\ФОТО 2018 год\Выборы главы 09.09.2018\IMG_407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1219200"/>
            <a:ext cx="3124200" cy="2343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300" name="Picture 12" descr="E:\ФОТО 2018 год\Выборы главы 09.09.2018\jh8BvuA3nbI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1295400"/>
            <a:ext cx="2438400" cy="2133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301" name="Picture 13" descr="E:\ФОТО 2018 год\Выборы главы 09.09.2018\S1ymwMb3AeU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322834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302" name="Picture 14" descr="E:\ФОТО 2018 год\Выборы главы 09.09.2018\IMG_0740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34544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304" name="Picture 16" descr="E:\ФОТО 2018 год\Выборы главы 09.09.2018\Sy_WlP6bmB4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7051" y="3962400"/>
            <a:ext cx="2976949" cy="2590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5" descr="E:\ФОТО 2018 год\Выборы главы 09.09.2018\IMG_0747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3886200"/>
            <a:ext cx="3276600" cy="24574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4"/>
          <p:cNvSpPr>
            <a:spLocks noChangeArrowheads="1"/>
          </p:cNvSpPr>
          <p:nvPr/>
        </p:nvSpPr>
        <p:spPr bwMode="auto">
          <a:xfrm>
            <a:off x="25400" y="304800"/>
            <a:ext cx="2971800" cy="457200"/>
          </a:xfrm>
          <a:prstGeom prst="homePlate">
            <a:avLst>
              <a:gd name="adj" fmla="val 162500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795" name="AutoShape 5"/>
          <p:cNvSpPr>
            <a:spLocks noChangeArrowheads="1"/>
          </p:cNvSpPr>
          <p:nvPr/>
        </p:nvSpPr>
        <p:spPr bwMode="auto">
          <a:xfrm rot="10800000">
            <a:off x="6172200" y="304800"/>
            <a:ext cx="2971800" cy="457200"/>
          </a:xfrm>
          <a:prstGeom prst="homePlate">
            <a:avLst>
              <a:gd name="adj" fmla="val 156211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796" name="Text Box 6"/>
          <p:cNvSpPr txBox="1">
            <a:spLocks noChangeArrowheads="1"/>
          </p:cNvSpPr>
          <p:nvPr/>
        </p:nvSpPr>
        <p:spPr bwMode="auto">
          <a:xfrm>
            <a:off x="2590800" y="304800"/>
            <a:ext cx="3827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Информирование населения</a:t>
            </a:r>
          </a:p>
        </p:txBody>
      </p:sp>
      <p:pic>
        <p:nvPicPr>
          <p:cNvPr id="33797" name="Picture 7" descr="Герб цв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AutoShape 9"/>
          <p:cNvSpPr>
            <a:spLocks noChangeArrowheads="1"/>
          </p:cNvSpPr>
          <p:nvPr/>
        </p:nvSpPr>
        <p:spPr bwMode="auto">
          <a:xfrm>
            <a:off x="381000" y="1219200"/>
            <a:ext cx="67818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alpha val="79999"/>
                </a:schemeClr>
              </a:gs>
              <a:gs pos="100000">
                <a:srgbClr val="66FFFF">
                  <a:alpha val="60001"/>
                </a:srgbClr>
              </a:gs>
            </a:gsLst>
            <a:lin ang="2700000" scaled="1"/>
          </a:gradFill>
          <a:ln w="9525">
            <a:solidFill>
              <a:srgbClr val="5A4302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latin typeface="Times New Roman" panose="02020603050405020304" pitchFamily="18" charset="0"/>
              </a:rPr>
              <a:t>Адрес официального сайта городского поселения Новоаганск:</a:t>
            </a:r>
          </a:p>
          <a:p>
            <a:pPr algn="ctr" eaLnBrk="1" hangingPunct="1"/>
            <a:r>
              <a:rPr lang="ru-RU" altLang="ru-RU" b="1">
                <a:latin typeface="Times New Roman" panose="02020603050405020304" pitchFamily="18" charset="0"/>
              </a:rPr>
              <a:t> </a:t>
            </a:r>
            <a:r>
              <a:rPr lang="en-US" altLang="ru-RU" b="1">
                <a:latin typeface="Times New Roman" panose="02020603050405020304" pitchFamily="18" charset="0"/>
                <a:hlinkClick r:id="rId3"/>
              </a:rPr>
              <a:t>www</a:t>
            </a:r>
            <a:r>
              <a:rPr lang="ru-RU" altLang="ru-RU" b="1">
                <a:latin typeface="Times New Roman" panose="02020603050405020304" pitchFamily="18" charset="0"/>
                <a:hlinkClick r:id="rId3"/>
              </a:rPr>
              <a:t>.</a:t>
            </a:r>
            <a:r>
              <a:rPr lang="en-US" altLang="ru-RU" b="1">
                <a:latin typeface="Times New Roman" panose="02020603050405020304" pitchFamily="18" charset="0"/>
                <a:hlinkClick r:id="rId3"/>
              </a:rPr>
              <a:t>gp</a:t>
            </a:r>
            <a:r>
              <a:rPr lang="ru-RU" altLang="ru-RU" b="1">
                <a:latin typeface="Times New Roman" panose="02020603050405020304" pitchFamily="18" charset="0"/>
                <a:hlinkClick r:id="rId3"/>
              </a:rPr>
              <a:t>-</a:t>
            </a:r>
            <a:r>
              <a:rPr lang="en-US" altLang="ru-RU" b="1">
                <a:latin typeface="Times New Roman" panose="02020603050405020304" pitchFamily="18" charset="0"/>
                <a:hlinkClick r:id="rId3"/>
              </a:rPr>
              <a:t>novoagansk</a:t>
            </a:r>
            <a:r>
              <a:rPr lang="ru-RU" altLang="ru-RU" b="1">
                <a:latin typeface="Times New Roman" panose="02020603050405020304" pitchFamily="18" charset="0"/>
                <a:hlinkClick r:id="rId3"/>
              </a:rPr>
              <a:t>.</a:t>
            </a:r>
            <a:r>
              <a:rPr lang="en-US" altLang="ru-RU" b="1">
                <a:latin typeface="Times New Roman" panose="02020603050405020304" pitchFamily="18" charset="0"/>
                <a:hlinkClick r:id="rId3"/>
              </a:rPr>
              <a:t>ru</a:t>
            </a:r>
            <a:r>
              <a:rPr lang="ru-RU" altLang="ru-RU" b="1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33799" name="Picture 11" descr="фото сайт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2133600"/>
            <a:ext cx="7543800" cy="42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8" descr="11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250922">
            <a:off x="304800" y="4724400"/>
            <a:ext cx="38100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4"/>
          <p:cNvSpPr>
            <a:spLocks noChangeArrowheads="1"/>
          </p:cNvSpPr>
          <p:nvPr/>
        </p:nvSpPr>
        <p:spPr bwMode="auto">
          <a:xfrm>
            <a:off x="0" y="457200"/>
            <a:ext cx="2971800" cy="457200"/>
          </a:xfrm>
          <a:prstGeom prst="homePlate">
            <a:avLst>
              <a:gd name="adj" fmla="val 162500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4819" name="AutoShape 5"/>
          <p:cNvSpPr>
            <a:spLocks noChangeArrowheads="1"/>
          </p:cNvSpPr>
          <p:nvPr/>
        </p:nvSpPr>
        <p:spPr bwMode="auto">
          <a:xfrm rot="10800000">
            <a:off x="6172200" y="457200"/>
            <a:ext cx="2971800" cy="457200"/>
          </a:xfrm>
          <a:prstGeom prst="homePlate">
            <a:avLst>
              <a:gd name="adj" fmla="val 156211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4820" name="Text Box 6"/>
          <p:cNvSpPr txBox="1">
            <a:spLocks noChangeArrowheads="1"/>
          </p:cNvSpPr>
          <p:nvPr/>
        </p:nvSpPr>
        <p:spPr bwMode="auto">
          <a:xfrm>
            <a:off x="2590800" y="457200"/>
            <a:ext cx="3827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Обращения граждан</a:t>
            </a:r>
          </a:p>
        </p:txBody>
      </p:sp>
      <p:pic>
        <p:nvPicPr>
          <p:cNvPr id="34821" name="Picture 7" descr="Герб цв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Диаграмма 7"/>
          <p:cNvGraphicFramePr>
            <a:graphicFrameLocks/>
          </p:cNvGraphicFramePr>
          <p:nvPr/>
        </p:nvGraphicFramePr>
        <p:xfrm>
          <a:off x="7315200" y="1295400"/>
          <a:ext cx="18288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/>
        </p:nvGraphicFramePr>
        <p:xfrm>
          <a:off x="152400" y="1066800"/>
          <a:ext cx="7315199" cy="5619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4"/>
          <p:cNvSpPr>
            <a:spLocks noChangeArrowheads="1"/>
          </p:cNvSpPr>
          <p:nvPr/>
        </p:nvSpPr>
        <p:spPr bwMode="auto">
          <a:xfrm>
            <a:off x="152400" y="457200"/>
            <a:ext cx="2819400" cy="457200"/>
          </a:xfrm>
          <a:prstGeom prst="homePlate">
            <a:avLst>
              <a:gd name="adj" fmla="val 154167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5843" name="AutoShape 5"/>
          <p:cNvSpPr>
            <a:spLocks noChangeArrowheads="1"/>
          </p:cNvSpPr>
          <p:nvPr/>
        </p:nvSpPr>
        <p:spPr bwMode="auto">
          <a:xfrm rot="10800000">
            <a:off x="6019800" y="457200"/>
            <a:ext cx="3124200" cy="457200"/>
          </a:xfrm>
          <a:prstGeom prst="homePlate">
            <a:avLst>
              <a:gd name="adj" fmla="val 164221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5844" name="Picture 7" descr="Герб цв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 Box 6"/>
          <p:cNvSpPr txBox="1">
            <a:spLocks noChangeArrowheads="1"/>
          </p:cNvSpPr>
          <p:nvPr/>
        </p:nvSpPr>
        <p:spPr bwMode="auto">
          <a:xfrm>
            <a:off x="2667000" y="457200"/>
            <a:ext cx="3581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Муниципальное имущество</a:t>
            </a:r>
          </a:p>
        </p:txBody>
      </p:sp>
      <p:pic>
        <p:nvPicPr>
          <p:cNvPr id="38918" name="Picture 6" descr="40 автостанция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9150" y="4853187"/>
            <a:ext cx="2438400" cy="1631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847" name="AutoShape 16" descr="Пергамент"/>
          <p:cNvSpPr>
            <a:spLocks noChangeArrowheads="1"/>
          </p:cNvSpPr>
          <p:nvPr/>
        </p:nvSpPr>
        <p:spPr bwMode="auto">
          <a:xfrm>
            <a:off x="1066800" y="3124200"/>
            <a:ext cx="1219200" cy="381000"/>
          </a:xfrm>
          <a:prstGeom prst="flowChartAlternateProcess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tx1"/>
                </a:solidFill>
                <a:latin typeface="Times New Roman" panose="02020603050405020304" pitchFamily="18" charset="0"/>
              </a:rPr>
              <a:t>пгт. Новоаганск</a:t>
            </a:r>
          </a:p>
        </p:txBody>
      </p:sp>
      <p:sp>
        <p:nvSpPr>
          <p:cNvPr id="35848" name="AutoShape 17" descr="Пергамент"/>
          <p:cNvSpPr>
            <a:spLocks noChangeArrowheads="1"/>
          </p:cNvSpPr>
          <p:nvPr/>
        </p:nvSpPr>
        <p:spPr bwMode="auto">
          <a:xfrm>
            <a:off x="2514600" y="3124200"/>
            <a:ext cx="1447800" cy="381000"/>
          </a:xfrm>
          <a:prstGeom prst="flowChartAlternateProcess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tx1"/>
                </a:solidFill>
                <a:latin typeface="Times New Roman" panose="02020603050405020304" pitchFamily="18" charset="0"/>
              </a:rPr>
              <a:t>с. Варьеган</a:t>
            </a:r>
          </a:p>
        </p:txBody>
      </p:sp>
      <p:sp>
        <p:nvSpPr>
          <p:cNvPr id="35849" name="AutoShape 18"/>
          <p:cNvSpPr>
            <a:spLocks noChangeArrowheads="1"/>
          </p:cNvSpPr>
          <p:nvPr/>
        </p:nvSpPr>
        <p:spPr bwMode="auto">
          <a:xfrm>
            <a:off x="2667000" y="1828800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A19F3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5850" name="AutoShape 20"/>
          <p:cNvSpPr>
            <a:spLocks noChangeArrowheads="1"/>
          </p:cNvSpPr>
          <p:nvPr/>
        </p:nvSpPr>
        <p:spPr bwMode="auto">
          <a:xfrm>
            <a:off x="2057400" y="2667000"/>
            <a:ext cx="152400" cy="457200"/>
          </a:xfrm>
          <a:prstGeom prst="downArrow">
            <a:avLst>
              <a:gd name="adj1" fmla="val 50000"/>
              <a:gd name="adj2" fmla="val 75000"/>
            </a:avLst>
          </a:prstGeom>
          <a:solidFill>
            <a:srgbClr val="A19F3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5851" name="AutoShape 25" descr="Пергамент"/>
          <p:cNvSpPr>
            <a:spLocks noChangeArrowheads="1"/>
          </p:cNvSpPr>
          <p:nvPr/>
        </p:nvSpPr>
        <p:spPr bwMode="auto">
          <a:xfrm>
            <a:off x="4114800" y="3124200"/>
            <a:ext cx="1447800" cy="381000"/>
          </a:xfrm>
          <a:prstGeom prst="flowChartAlternateProcess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tx1"/>
                </a:solidFill>
                <a:latin typeface="Times New Roman" panose="02020603050405020304" pitchFamily="18" charset="0"/>
              </a:rPr>
              <a:t>пгт. Новоаганск</a:t>
            </a:r>
          </a:p>
        </p:txBody>
      </p:sp>
      <p:sp>
        <p:nvSpPr>
          <p:cNvPr id="35852" name="AutoShape 28" descr="Пергамент"/>
          <p:cNvSpPr>
            <a:spLocks noChangeArrowheads="1"/>
          </p:cNvSpPr>
          <p:nvPr/>
        </p:nvSpPr>
        <p:spPr bwMode="auto">
          <a:xfrm>
            <a:off x="2667000" y="4038600"/>
            <a:ext cx="1295400" cy="609600"/>
          </a:xfrm>
          <a:prstGeom prst="bevel">
            <a:avLst>
              <a:gd name="adj" fmla="val 125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rgbClr val="C48A3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tx1"/>
                </a:solidFill>
                <a:latin typeface="Times New Roman" panose="02020603050405020304" pitchFamily="18" charset="0"/>
              </a:rPr>
              <a:t>2 объекта</a:t>
            </a:r>
          </a:p>
        </p:txBody>
      </p:sp>
      <p:sp>
        <p:nvSpPr>
          <p:cNvPr id="35853" name="AutoShape 29" descr="Пергамент"/>
          <p:cNvSpPr>
            <a:spLocks noChangeArrowheads="1"/>
          </p:cNvSpPr>
          <p:nvPr/>
        </p:nvSpPr>
        <p:spPr bwMode="auto">
          <a:xfrm>
            <a:off x="762000" y="4038600"/>
            <a:ext cx="1371600" cy="609600"/>
          </a:xfrm>
          <a:prstGeom prst="bevel">
            <a:avLst>
              <a:gd name="adj" fmla="val 125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rgbClr val="C48A3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tx1"/>
                </a:solidFill>
                <a:latin typeface="Times New Roman" panose="02020603050405020304" pitchFamily="18" charset="0"/>
              </a:rPr>
              <a:t>11 объектов</a:t>
            </a:r>
          </a:p>
        </p:txBody>
      </p:sp>
      <p:sp>
        <p:nvSpPr>
          <p:cNvPr id="35854" name="AutoShape 16" descr="Пергамент"/>
          <p:cNvSpPr>
            <a:spLocks noChangeArrowheads="1"/>
          </p:cNvSpPr>
          <p:nvPr/>
        </p:nvSpPr>
        <p:spPr bwMode="auto">
          <a:xfrm>
            <a:off x="2133600" y="1219200"/>
            <a:ext cx="3733800" cy="533400"/>
          </a:xfrm>
          <a:prstGeom prst="flowChartAlternateProcess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solidFill>
                  <a:schemeClr val="tx1"/>
                </a:solidFill>
                <a:latin typeface="Times New Roman" panose="02020603050405020304" pitchFamily="18" charset="0"/>
              </a:rPr>
              <a:t>Управление муниципальным имуществом</a:t>
            </a:r>
          </a:p>
        </p:txBody>
      </p:sp>
      <p:sp>
        <p:nvSpPr>
          <p:cNvPr id="35855" name="AutoShape 16" descr="Пергамент"/>
          <p:cNvSpPr>
            <a:spLocks noChangeArrowheads="1"/>
          </p:cNvSpPr>
          <p:nvPr/>
        </p:nvSpPr>
        <p:spPr bwMode="auto">
          <a:xfrm>
            <a:off x="1981200" y="2209800"/>
            <a:ext cx="1752600" cy="381000"/>
          </a:xfrm>
          <a:prstGeom prst="flowChartAlternateProcess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tx1"/>
                </a:solidFill>
                <a:latin typeface="Times New Roman" panose="02020603050405020304" pitchFamily="18" charset="0"/>
              </a:rPr>
              <a:t>На условиях аренды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tx1"/>
                </a:solidFill>
                <a:latin typeface="Times New Roman" panose="02020603050405020304" pitchFamily="18" charset="0"/>
              </a:rPr>
              <a:t>526,4 кв. м.</a:t>
            </a:r>
          </a:p>
        </p:txBody>
      </p:sp>
      <p:sp>
        <p:nvSpPr>
          <p:cNvPr id="35856" name="AutoShape 18"/>
          <p:cNvSpPr>
            <a:spLocks noChangeArrowheads="1"/>
          </p:cNvSpPr>
          <p:nvPr/>
        </p:nvSpPr>
        <p:spPr bwMode="auto">
          <a:xfrm>
            <a:off x="5029200" y="1828800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A19F3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5857" name="AutoShape 16" descr="Пергамент"/>
          <p:cNvSpPr>
            <a:spLocks noChangeArrowheads="1"/>
          </p:cNvSpPr>
          <p:nvPr/>
        </p:nvSpPr>
        <p:spPr bwMode="auto">
          <a:xfrm>
            <a:off x="4191000" y="2209800"/>
            <a:ext cx="2209800" cy="381000"/>
          </a:xfrm>
          <a:prstGeom prst="flowChartAlternateProcess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tx1"/>
                </a:solidFill>
                <a:latin typeface="Times New Roman" panose="02020603050405020304" pitchFamily="18" charset="0"/>
              </a:rPr>
              <a:t>В безвозмездном пользовании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tx1"/>
                </a:solidFill>
                <a:latin typeface="Times New Roman" panose="02020603050405020304" pitchFamily="18" charset="0"/>
              </a:rPr>
              <a:t>2 027,64 кв. м.</a:t>
            </a:r>
          </a:p>
        </p:txBody>
      </p:sp>
      <p:sp>
        <p:nvSpPr>
          <p:cNvPr id="35858" name="AutoShape 17" descr="Пергамент"/>
          <p:cNvSpPr>
            <a:spLocks noChangeArrowheads="1"/>
          </p:cNvSpPr>
          <p:nvPr/>
        </p:nvSpPr>
        <p:spPr bwMode="auto">
          <a:xfrm>
            <a:off x="5791200" y="3124200"/>
            <a:ext cx="1447800" cy="381000"/>
          </a:xfrm>
          <a:prstGeom prst="flowChartAlternateProcess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tx1"/>
                </a:solidFill>
                <a:latin typeface="Times New Roman" panose="02020603050405020304" pitchFamily="18" charset="0"/>
              </a:rPr>
              <a:t>с. Варьеган</a:t>
            </a:r>
          </a:p>
        </p:txBody>
      </p:sp>
      <p:sp>
        <p:nvSpPr>
          <p:cNvPr id="35859" name="AutoShape 20"/>
          <p:cNvSpPr>
            <a:spLocks noChangeArrowheads="1"/>
          </p:cNvSpPr>
          <p:nvPr/>
        </p:nvSpPr>
        <p:spPr bwMode="auto">
          <a:xfrm>
            <a:off x="3124200" y="2667000"/>
            <a:ext cx="152400" cy="457200"/>
          </a:xfrm>
          <a:prstGeom prst="downArrow">
            <a:avLst>
              <a:gd name="adj1" fmla="val 50000"/>
              <a:gd name="adj2" fmla="val 75000"/>
            </a:avLst>
          </a:prstGeom>
          <a:solidFill>
            <a:srgbClr val="A19F3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5860" name="AutoShape 20"/>
          <p:cNvSpPr>
            <a:spLocks noChangeArrowheads="1"/>
          </p:cNvSpPr>
          <p:nvPr/>
        </p:nvSpPr>
        <p:spPr bwMode="auto">
          <a:xfrm>
            <a:off x="4648200" y="2667000"/>
            <a:ext cx="152400" cy="457200"/>
          </a:xfrm>
          <a:prstGeom prst="downArrow">
            <a:avLst>
              <a:gd name="adj1" fmla="val 50000"/>
              <a:gd name="adj2" fmla="val 75000"/>
            </a:avLst>
          </a:prstGeom>
          <a:solidFill>
            <a:srgbClr val="A19F3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5861" name="AutoShape 20"/>
          <p:cNvSpPr>
            <a:spLocks noChangeArrowheads="1"/>
          </p:cNvSpPr>
          <p:nvPr/>
        </p:nvSpPr>
        <p:spPr bwMode="auto">
          <a:xfrm>
            <a:off x="5867400" y="2667000"/>
            <a:ext cx="152400" cy="457200"/>
          </a:xfrm>
          <a:prstGeom prst="downArrow">
            <a:avLst>
              <a:gd name="adj1" fmla="val 50000"/>
              <a:gd name="adj2" fmla="val 75000"/>
            </a:avLst>
          </a:prstGeom>
          <a:solidFill>
            <a:srgbClr val="A19F3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5862" name="AutoShape 20"/>
          <p:cNvSpPr>
            <a:spLocks noChangeArrowheads="1"/>
          </p:cNvSpPr>
          <p:nvPr/>
        </p:nvSpPr>
        <p:spPr bwMode="auto">
          <a:xfrm>
            <a:off x="6248400" y="3581400"/>
            <a:ext cx="152400" cy="457200"/>
          </a:xfrm>
          <a:prstGeom prst="downArrow">
            <a:avLst>
              <a:gd name="adj1" fmla="val 50000"/>
              <a:gd name="adj2" fmla="val 75000"/>
            </a:avLst>
          </a:prstGeom>
          <a:solidFill>
            <a:srgbClr val="A19F3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5863" name="AutoShape 20"/>
          <p:cNvSpPr>
            <a:spLocks noChangeArrowheads="1"/>
          </p:cNvSpPr>
          <p:nvPr/>
        </p:nvSpPr>
        <p:spPr bwMode="auto">
          <a:xfrm>
            <a:off x="4876800" y="3581400"/>
            <a:ext cx="152400" cy="457200"/>
          </a:xfrm>
          <a:prstGeom prst="downArrow">
            <a:avLst>
              <a:gd name="adj1" fmla="val 50000"/>
              <a:gd name="adj2" fmla="val 75000"/>
            </a:avLst>
          </a:prstGeom>
          <a:solidFill>
            <a:srgbClr val="A19F3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5864" name="AutoShape 20"/>
          <p:cNvSpPr>
            <a:spLocks noChangeArrowheads="1"/>
          </p:cNvSpPr>
          <p:nvPr/>
        </p:nvSpPr>
        <p:spPr bwMode="auto">
          <a:xfrm>
            <a:off x="1447800" y="3657600"/>
            <a:ext cx="152400" cy="381000"/>
          </a:xfrm>
          <a:prstGeom prst="downArrow">
            <a:avLst>
              <a:gd name="adj1" fmla="val 50000"/>
              <a:gd name="adj2" fmla="val 62500"/>
            </a:avLst>
          </a:prstGeom>
          <a:solidFill>
            <a:srgbClr val="A19F3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5865" name="AutoShape 20"/>
          <p:cNvSpPr>
            <a:spLocks noChangeArrowheads="1"/>
          </p:cNvSpPr>
          <p:nvPr/>
        </p:nvSpPr>
        <p:spPr bwMode="auto">
          <a:xfrm>
            <a:off x="3048000" y="3581400"/>
            <a:ext cx="152400" cy="381000"/>
          </a:xfrm>
          <a:prstGeom prst="downArrow">
            <a:avLst>
              <a:gd name="adj1" fmla="val 50000"/>
              <a:gd name="adj2" fmla="val 62500"/>
            </a:avLst>
          </a:prstGeom>
          <a:solidFill>
            <a:srgbClr val="A19F3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5866" name="AutoShape 28" descr="Пергамент"/>
          <p:cNvSpPr>
            <a:spLocks noChangeArrowheads="1"/>
          </p:cNvSpPr>
          <p:nvPr/>
        </p:nvSpPr>
        <p:spPr bwMode="auto">
          <a:xfrm>
            <a:off x="4419600" y="4038600"/>
            <a:ext cx="1295400" cy="609600"/>
          </a:xfrm>
          <a:prstGeom prst="bevel">
            <a:avLst>
              <a:gd name="adj" fmla="val 125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rgbClr val="C48A3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tx1"/>
                </a:solidFill>
                <a:latin typeface="Times New Roman" panose="02020603050405020304" pitchFamily="18" charset="0"/>
              </a:rPr>
              <a:t>10 объектов</a:t>
            </a:r>
          </a:p>
        </p:txBody>
      </p:sp>
      <p:sp>
        <p:nvSpPr>
          <p:cNvPr id="35867" name="AutoShape 28" descr="Пергамент"/>
          <p:cNvSpPr>
            <a:spLocks noChangeArrowheads="1"/>
          </p:cNvSpPr>
          <p:nvPr/>
        </p:nvSpPr>
        <p:spPr bwMode="auto">
          <a:xfrm>
            <a:off x="5943600" y="4038600"/>
            <a:ext cx="1295400" cy="609600"/>
          </a:xfrm>
          <a:prstGeom prst="bevel">
            <a:avLst>
              <a:gd name="adj" fmla="val 125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rgbClr val="C48A3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tx1"/>
                </a:solidFill>
                <a:latin typeface="Times New Roman" panose="02020603050405020304" pitchFamily="18" charset="0"/>
              </a:rPr>
              <a:t>3 объекта</a:t>
            </a:r>
          </a:p>
        </p:txBody>
      </p:sp>
      <p:pic>
        <p:nvPicPr>
          <p:cNvPr id="38940" name="Picture 36" descr="БАНЯ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4724400"/>
            <a:ext cx="2667000" cy="1785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69" name="Picture 33" descr="dengi_2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1600200" cy="1200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942" name="Picture 3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1143000"/>
            <a:ext cx="2514600" cy="18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43" name="Picture 3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4800600"/>
            <a:ext cx="2514600" cy="18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4"/>
          <p:cNvSpPr>
            <a:spLocks noChangeArrowheads="1"/>
          </p:cNvSpPr>
          <p:nvPr/>
        </p:nvSpPr>
        <p:spPr bwMode="auto">
          <a:xfrm>
            <a:off x="0" y="457200"/>
            <a:ext cx="3200400" cy="457200"/>
          </a:xfrm>
          <a:prstGeom prst="homePlate">
            <a:avLst>
              <a:gd name="adj" fmla="val 175000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6867" name="AutoShape 5"/>
          <p:cNvSpPr>
            <a:spLocks noChangeArrowheads="1"/>
          </p:cNvSpPr>
          <p:nvPr/>
        </p:nvSpPr>
        <p:spPr bwMode="auto">
          <a:xfrm rot="10800000">
            <a:off x="5943600" y="457200"/>
            <a:ext cx="3200400" cy="457200"/>
          </a:xfrm>
          <a:prstGeom prst="homePlate">
            <a:avLst>
              <a:gd name="adj" fmla="val 168227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2667000" y="457200"/>
            <a:ext cx="3827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Жилищный фонд</a:t>
            </a:r>
          </a:p>
        </p:txBody>
      </p:sp>
      <p:pic>
        <p:nvPicPr>
          <p:cNvPr id="36869" name="Picture 7" descr="Герб цв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Rectangle 8"/>
          <p:cNvSpPr>
            <a:spLocks noChangeArrowheads="1"/>
          </p:cNvSpPr>
          <p:nvPr/>
        </p:nvSpPr>
        <p:spPr bwMode="auto">
          <a:xfrm>
            <a:off x="228600" y="5594350"/>
            <a:ext cx="4724400" cy="523875"/>
          </a:xfrm>
          <a:prstGeom prst="rect">
            <a:avLst/>
          </a:prstGeom>
          <a:gradFill rotWithShape="1">
            <a:gsLst>
              <a:gs pos="0">
                <a:srgbClr val="CCFFCC">
                  <a:alpha val="79999"/>
                </a:srgbClr>
              </a:gs>
              <a:gs pos="100000">
                <a:schemeClr val="bg2"/>
              </a:gs>
            </a:gsLst>
            <a:lin ang="2700000" scaled="1"/>
          </a:gradFill>
          <a:ln w="9525">
            <a:solidFill>
              <a:srgbClr val="C48A3C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>
                <a:latin typeface="Times New Roman" panose="02020603050405020304" pitchFamily="18" charset="0"/>
              </a:rPr>
              <a:t>Общая площадь жилищного фонда поселения на конец 2018 года составляет 159 тыс. 671 кв.м. </a:t>
            </a:r>
          </a:p>
        </p:txBody>
      </p:sp>
      <p:pic>
        <p:nvPicPr>
          <p:cNvPr id="12299" name="Picture 1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10706">
            <a:off x="6025968" y="2535269"/>
            <a:ext cx="2768600" cy="2076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aphicFrame>
        <p:nvGraphicFramePr>
          <p:cNvPr id="12" name="Диаграмма 11"/>
          <p:cNvGraphicFramePr>
            <a:graphicFrameLocks/>
          </p:cNvGraphicFramePr>
          <p:nvPr/>
        </p:nvGraphicFramePr>
        <p:xfrm>
          <a:off x="152400" y="1219200"/>
          <a:ext cx="5562600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3802" name="Picture 12" descr="F:\ФОТО 2018 год\ВИД Новоаганска\IMG_20170911_135524_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1066800"/>
            <a:ext cx="1990725" cy="1492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3803" name="Picture 13" descr="F:\ФОТО 2018 год\ВИД Новоаганска\IMG_20170911_135518_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4876800"/>
            <a:ext cx="2622550" cy="1619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4"/>
          <p:cNvSpPr>
            <a:spLocks noChangeArrowheads="1"/>
          </p:cNvSpPr>
          <p:nvPr/>
        </p:nvSpPr>
        <p:spPr bwMode="auto">
          <a:xfrm>
            <a:off x="0" y="457200"/>
            <a:ext cx="3200400" cy="457200"/>
          </a:xfrm>
          <a:prstGeom prst="homePlate">
            <a:avLst>
              <a:gd name="adj" fmla="val 175000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7891" name="AutoShape 5"/>
          <p:cNvSpPr>
            <a:spLocks noChangeArrowheads="1"/>
          </p:cNvSpPr>
          <p:nvPr/>
        </p:nvSpPr>
        <p:spPr bwMode="auto">
          <a:xfrm rot="10800000">
            <a:off x="5943600" y="457200"/>
            <a:ext cx="3200400" cy="457200"/>
          </a:xfrm>
          <a:prstGeom prst="homePlate">
            <a:avLst>
              <a:gd name="adj" fmla="val 168227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7892" name="Picture 7" descr="Герб цв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2590800" y="457200"/>
            <a:ext cx="3827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Жилищный фонд</a:t>
            </a:r>
          </a:p>
        </p:txBody>
      </p:sp>
      <p:pic>
        <p:nvPicPr>
          <p:cNvPr id="13319" name="Picture 10" descr="жилой дом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17208">
            <a:off x="6842125" y="1617663"/>
            <a:ext cx="2090738" cy="13985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320" name="Picture 11" descr="Жилой дом капит ремонт Центральная 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5257800"/>
            <a:ext cx="1709738" cy="11445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aphicFrame>
        <p:nvGraphicFramePr>
          <p:cNvPr id="13" name="Диаграмма 12"/>
          <p:cNvGraphicFramePr>
            <a:graphicFrameLocks/>
          </p:cNvGraphicFramePr>
          <p:nvPr/>
        </p:nvGraphicFramePr>
        <p:xfrm>
          <a:off x="3124200" y="4876800"/>
          <a:ext cx="5829298" cy="198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/>
        </p:nvGraphicFramePr>
        <p:xfrm>
          <a:off x="1" y="990600"/>
          <a:ext cx="6248399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4"/>
          <p:cNvSpPr>
            <a:spLocks noChangeArrowheads="1"/>
          </p:cNvSpPr>
          <p:nvPr/>
        </p:nvSpPr>
        <p:spPr bwMode="auto">
          <a:xfrm>
            <a:off x="0" y="457200"/>
            <a:ext cx="3251200" cy="457200"/>
          </a:xfrm>
          <a:prstGeom prst="homePlate">
            <a:avLst>
              <a:gd name="adj" fmla="val 177778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8915" name="AutoShape 5"/>
          <p:cNvSpPr>
            <a:spLocks noChangeArrowheads="1"/>
          </p:cNvSpPr>
          <p:nvPr/>
        </p:nvSpPr>
        <p:spPr bwMode="auto">
          <a:xfrm rot="10800000">
            <a:off x="5791200" y="457200"/>
            <a:ext cx="3352800" cy="457200"/>
          </a:xfrm>
          <a:prstGeom prst="homePlate">
            <a:avLst>
              <a:gd name="adj" fmla="val 176238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8916" name="Picture 7" descr="Герб цв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6"/>
          <p:cNvSpPr txBox="1">
            <a:spLocks noChangeArrowheads="1"/>
          </p:cNvSpPr>
          <p:nvPr/>
        </p:nvSpPr>
        <p:spPr bwMode="auto">
          <a:xfrm>
            <a:off x="2743200" y="457200"/>
            <a:ext cx="3446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Жилищный фонд</a:t>
            </a:r>
          </a:p>
        </p:txBody>
      </p:sp>
      <p:pic>
        <p:nvPicPr>
          <p:cNvPr id="38918" name="Picture 11" descr="DETAIL_PICTURE_5559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219200"/>
            <a:ext cx="1981200" cy="1314450"/>
          </a:xfrm>
          <a:prstGeom prst="rect">
            <a:avLst/>
          </a:prstGeom>
          <a:noFill/>
          <a:ln w="57150" cmpd="thinThick">
            <a:solidFill>
              <a:schemeClr val="accent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9" name="AutoShape 14" descr="Пергамент"/>
          <p:cNvSpPr>
            <a:spLocks noChangeArrowheads="1"/>
          </p:cNvSpPr>
          <p:nvPr/>
        </p:nvSpPr>
        <p:spPr bwMode="auto">
          <a:xfrm>
            <a:off x="4419600" y="1295400"/>
            <a:ext cx="3352800" cy="533400"/>
          </a:xfrm>
          <a:prstGeom prst="flowChartAlternateProcess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solidFill>
                  <a:schemeClr val="tx1"/>
                </a:solidFill>
                <a:latin typeface="Times New Roman" panose="02020603050405020304" pitchFamily="18" charset="0"/>
              </a:rPr>
              <a:t>Улучшение жилищных условий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solidFill>
                  <a:schemeClr val="tx1"/>
                </a:solidFill>
                <a:latin typeface="Times New Roman" panose="02020603050405020304" pitchFamily="18" charset="0"/>
              </a:rPr>
              <a:t>жителей поселения</a:t>
            </a:r>
          </a:p>
        </p:txBody>
      </p:sp>
      <p:sp>
        <p:nvSpPr>
          <p:cNvPr id="38920" name="AutoShape 16" descr="Пергамент"/>
          <p:cNvSpPr>
            <a:spLocks noChangeArrowheads="1"/>
          </p:cNvSpPr>
          <p:nvPr/>
        </p:nvSpPr>
        <p:spPr bwMode="auto">
          <a:xfrm>
            <a:off x="4038600" y="2286000"/>
            <a:ext cx="1447800" cy="381000"/>
          </a:xfrm>
          <a:prstGeom prst="flowChartAlternateProcess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solidFill>
                  <a:schemeClr val="tx1"/>
                </a:solidFill>
                <a:latin typeface="Times New Roman" panose="02020603050405020304" pitchFamily="18" charset="0"/>
              </a:rPr>
              <a:t>пгт. Новоаганск</a:t>
            </a:r>
          </a:p>
        </p:txBody>
      </p:sp>
      <p:sp>
        <p:nvSpPr>
          <p:cNvPr id="38921" name="AutoShape 17" descr="Пергамент"/>
          <p:cNvSpPr>
            <a:spLocks noChangeArrowheads="1"/>
          </p:cNvSpPr>
          <p:nvPr/>
        </p:nvSpPr>
        <p:spPr bwMode="auto">
          <a:xfrm>
            <a:off x="7010400" y="2286000"/>
            <a:ext cx="1447800" cy="381000"/>
          </a:xfrm>
          <a:prstGeom prst="flowChartAlternateProcess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solidFill>
                  <a:schemeClr val="tx1"/>
                </a:solidFill>
                <a:latin typeface="Times New Roman" panose="02020603050405020304" pitchFamily="18" charset="0"/>
              </a:rPr>
              <a:t>с. Варьеган</a:t>
            </a:r>
          </a:p>
        </p:txBody>
      </p:sp>
      <p:sp>
        <p:nvSpPr>
          <p:cNvPr id="38922" name="AutoShape 18"/>
          <p:cNvSpPr>
            <a:spLocks noChangeArrowheads="1"/>
          </p:cNvSpPr>
          <p:nvPr/>
        </p:nvSpPr>
        <p:spPr bwMode="auto">
          <a:xfrm>
            <a:off x="4648200" y="1905000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A19F3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8923" name="AutoShape 19"/>
          <p:cNvSpPr>
            <a:spLocks noChangeArrowheads="1"/>
          </p:cNvSpPr>
          <p:nvPr/>
        </p:nvSpPr>
        <p:spPr bwMode="auto">
          <a:xfrm>
            <a:off x="7315200" y="1905000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A19F3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8924" name="AutoShape 23" descr="Пергамент"/>
          <p:cNvSpPr>
            <a:spLocks noChangeArrowheads="1"/>
          </p:cNvSpPr>
          <p:nvPr/>
        </p:nvSpPr>
        <p:spPr bwMode="auto">
          <a:xfrm>
            <a:off x="3200400" y="3962400"/>
            <a:ext cx="1143000" cy="381000"/>
          </a:xfrm>
          <a:prstGeom prst="bevel">
            <a:avLst>
              <a:gd name="adj" fmla="val 125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rgbClr val="C48A3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solidFill>
                  <a:schemeClr val="tx1"/>
                </a:solidFill>
                <a:latin typeface="Times New Roman" panose="02020603050405020304" pitchFamily="18" charset="0"/>
              </a:rPr>
              <a:t>67 семей</a:t>
            </a:r>
          </a:p>
        </p:txBody>
      </p:sp>
      <p:sp>
        <p:nvSpPr>
          <p:cNvPr id="38925" name="AutoShape 24" descr="Пергамент"/>
          <p:cNvSpPr>
            <a:spLocks noChangeArrowheads="1"/>
          </p:cNvSpPr>
          <p:nvPr/>
        </p:nvSpPr>
        <p:spPr bwMode="auto">
          <a:xfrm>
            <a:off x="3200400" y="3124200"/>
            <a:ext cx="1447800" cy="381000"/>
          </a:xfrm>
          <a:prstGeom prst="flowChartAlternateProcess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tx1"/>
                </a:solidFill>
                <a:latin typeface="Times New Roman" panose="02020603050405020304" pitchFamily="18" charset="0"/>
              </a:rPr>
              <a:t>снос ветхого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tx1"/>
                </a:solidFill>
                <a:latin typeface="Times New Roman" panose="02020603050405020304" pitchFamily="18" charset="0"/>
              </a:rPr>
              <a:t>жилья</a:t>
            </a:r>
          </a:p>
        </p:txBody>
      </p:sp>
      <p:sp>
        <p:nvSpPr>
          <p:cNvPr id="38926" name="AutoShape 25" descr="Пергамент"/>
          <p:cNvSpPr>
            <a:spLocks noChangeArrowheads="1"/>
          </p:cNvSpPr>
          <p:nvPr/>
        </p:nvSpPr>
        <p:spPr bwMode="auto">
          <a:xfrm>
            <a:off x="4648200" y="3124200"/>
            <a:ext cx="1447800" cy="381000"/>
          </a:xfrm>
          <a:prstGeom prst="flowChartAlternateProcess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tx1"/>
                </a:solidFill>
                <a:latin typeface="Times New Roman" panose="02020603050405020304" pitchFamily="18" charset="0"/>
              </a:rPr>
              <a:t>из числа граждан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tx1"/>
                </a:solidFill>
                <a:latin typeface="Times New Roman" panose="02020603050405020304" pitchFamily="18" charset="0"/>
              </a:rPr>
              <a:t> -очередников</a:t>
            </a:r>
          </a:p>
        </p:txBody>
      </p:sp>
      <p:sp>
        <p:nvSpPr>
          <p:cNvPr id="38927" name="AutoShape 27" descr="Пергамент"/>
          <p:cNvSpPr>
            <a:spLocks noChangeArrowheads="1"/>
          </p:cNvSpPr>
          <p:nvPr/>
        </p:nvSpPr>
        <p:spPr bwMode="auto">
          <a:xfrm>
            <a:off x="7696200" y="3124200"/>
            <a:ext cx="1447800" cy="381000"/>
          </a:xfrm>
          <a:prstGeom prst="flowChartAlternateProcess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tx1"/>
                </a:solidFill>
                <a:latin typeface="Times New Roman" panose="02020603050405020304" pitchFamily="18" charset="0"/>
              </a:rPr>
              <a:t>из числа граждан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tx1"/>
                </a:solidFill>
                <a:latin typeface="Times New Roman" panose="02020603050405020304" pitchFamily="18" charset="0"/>
              </a:rPr>
              <a:t> -очередников</a:t>
            </a:r>
          </a:p>
        </p:txBody>
      </p:sp>
      <p:sp>
        <p:nvSpPr>
          <p:cNvPr id="38928" name="AutoShape 28" descr="Пергамент"/>
          <p:cNvSpPr>
            <a:spLocks noChangeArrowheads="1"/>
          </p:cNvSpPr>
          <p:nvPr/>
        </p:nvSpPr>
        <p:spPr bwMode="auto">
          <a:xfrm>
            <a:off x="4724400" y="3962400"/>
            <a:ext cx="1143000" cy="381000"/>
          </a:xfrm>
          <a:prstGeom prst="bevel">
            <a:avLst>
              <a:gd name="adj" fmla="val 125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rgbClr val="C48A3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solidFill>
                  <a:schemeClr val="tx1"/>
                </a:solidFill>
                <a:latin typeface="Times New Roman" panose="02020603050405020304" pitchFamily="18" charset="0"/>
              </a:rPr>
              <a:t>13 семей</a:t>
            </a:r>
          </a:p>
        </p:txBody>
      </p:sp>
      <p:sp>
        <p:nvSpPr>
          <p:cNvPr id="38929" name="AutoShape 29" descr="Пергамент"/>
          <p:cNvSpPr>
            <a:spLocks noChangeArrowheads="1"/>
          </p:cNvSpPr>
          <p:nvPr/>
        </p:nvSpPr>
        <p:spPr bwMode="auto">
          <a:xfrm>
            <a:off x="6324600" y="3962400"/>
            <a:ext cx="1066800" cy="381000"/>
          </a:xfrm>
          <a:prstGeom prst="bevel">
            <a:avLst>
              <a:gd name="adj" fmla="val 125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rgbClr val="C48A3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solidFill>
                  <a:schemeClr val="tx1"/>
                </a:solidFill>
                <a:latin typeface="Times New Roman" panose="02020603050405020304" pitchFamily="18" charset="0"/>
              </a:rPr>
              <a:t>1 семья</a:t>
            </a:r>
          </a:p>
        </p:txBody>
      </p:sp>
      <p:sp>
        <p:nvSpPr>
          <p:cNvPr id="38930" name="AutoShape 18"/>
          <p:cNvSpPr>
            <a:spLocks noChangeArrowheads="1"/>
          </p:cNvSpPr>
          <p:nvPr/>
        </p:nvSpPr>
        <p:spPr bwMode="auto">
          <a:xfrm>
            <a:off x="4114800" y="2743200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A19F3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8931" name="AutoShape 18"/>
          <p:cNvSpPr>
            <a:spLocks noChangeArrowheads="1"/>
          </p:cNvSpPr>
          <p:nvPr/>
        </p:nvSpPr>
        <p:spPr bwMode="auto">
          <a:xfrm>
            <a:off x="5105400" y="2743200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A19F3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8932" name="AutoShape 18"/>
          <p:cNvSpPr>
            <a:spLocks noChangeArrowheads="1"/>
          </p:cNvSpPr>
          <p:nvPr/>
        </p:nvSpPr>
        <p:spPr bwMode="auto">
          <a:xfrm>
            <a:off x="8077200" y="2743200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A19F3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8933" name="AutoShape 18"/>
          <p:cNvSpPr>
            <a:spLocks noChangeArrowheads="1"/>
          </p:cNvSpPr>
          <p:nvPr/>
        </p:nvSpPr>
        <p:spPr bwMode="auto">
          <a:xfrm>
            <a:off x="3657600" y="3581400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A19F3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8934" name="AutoShape 18"/>
          <p:cNvSpPr>
            <a:spLocks noChangeArrowheads="1"/>
          </p:cNvSpPr>
          <p:nvPr/>
        </p:nvSpPr>
        <p:spPr bwMode="auto">
          <a:xfrm>
            <a:off x="5181600" y="3581400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A19F3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8935" name="AutoShape 18"/>
          <p:cNvSpPr>
            <a:spLocks noChangeArrowheads="1"/>
          </p:cNvSpPr>
          <p:nvPr/>
        </p:nvSpPr>
        <p:spPr bwMode="auto">
          <a:xfrm>
            <a:off x="7086600" y="2743200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A19F3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8936" name="AutoShape 24" descr="Пергамент"/>
          <p:cNvSpPr>
            <a:spLocks noChangeArrowheads="1"/>
          </p:cNvSpPr>
          <p:nvPr/>
        </p:nvSpPr>
        <p:spPr bwMode="auto">
          <a:xfrm>
            <a:off x="6172200" y="3124200"/>
            <a:ext cx="1447800" cy="381000"/>
          </a:xfrm>
          <a:prstGeom prst="flowChartAlternateProcess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tx1"/>
                </a:solidFill>
                <a:latin typeface="Times New Roman" panose="02020603050405020304" pitchFamily="18" charset="0"/>
              </a:rPr>
              <a:t>снос ветхого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tx1"/>
                </a:solidFill>
                <a:latin typeface="Times New Roman" panose="02020603050405020304" pitchFamily="18" charset="0"/>
              </a:rPr>
              <a:t>жилья</a:t>
            </a:r>
          </a:p>
        </p:txBody>
      </p:sp>
      <p:sp>
        <p:nvSpPr>
          <p:cNvPr id="38937" name="AutoShape 18"/>
          <p:cNvSpPr>
            <a:spLocks noChangeArrowheads="1"/>
          </p:cNvSpPr>
          <p:nvPr/>
        </p:nvSpPr>
        <p:spPr bwMode="auto">
          <a:xfrm>
            <a:off x="6705600" y="3581400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A19F3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8938" name="AutoShape 18"/>
          <p:cNvSpPr>
            <a:spLocks noChangeArrowheads="1"/>
          </p:cNvSpPr>
          <p:nvPr/>
        </p:nvSpPr>
        <p:spPr bwMode="auto">
          <a:xfrm>
            <a:off x="8229600" y="3581400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A19F3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8939" name="AutoShape 29" descr="Пергамент"/>
          <p:cNvSpPr>
            <a:spLocks noChangeArrowheads="1"/>
          </p:cNvSpPr>
          <p:nvPr/>
        </p:nvSpPr>
        <p:spPr bwMode="auto">
          <a:xfrm>
            <a:off x="7848600" y="3962400"/>
            <a:ext cx="1066800" cy="381000"/>
          </a:xfrm>
          <a:prstGeom prst="bevel">
            <a:avLst>
              <a:gd name="adj" fmla="val 125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rgbClr val="C48A3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solidFill>
                  <a:schemeClr val="tx1"/>
                </a:solidFill>
                <a:latin typeface="Times New Roman" panose="02020603050405020304" pitchFamily="18" charset="0"/>
              </a:rPr>
              <a:t>1 семья</a:t>
            </a:r>
          </a:p>
        </p:txBody>
      </p:sp>
      <p:pic>
        <p:nvPicPr>
          <p:cNvPr id="35872" name="Picture 32" descr="F:\ФОТО 2018 год\Заселение дома в с.Варьеган 02.02.2018+Новоаганск Нефтяников 22-23\DSCN491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4724400"/>
            <a:ext cx="2495550" cy="18716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73" name="Picture 33" descr="F:\ФОТО 2018 год\Заселение дома в с.Варьеган 02.02.2018+Новоаганск Нефтяников 22-23\ьлоо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4724400"/>
            <a:ext cx="2743200" cy="18240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2" name="Диаграмма 31"/>
          <p:cNvGraphicFramePr>
            <a:graphicFrameLocks/>
          </p:cNvGraphicFramePr>
          <p:nvPr/>
        </p:nvGraphicFramePr>
        <p:xfrm>
          <a:off x="-152400" y="2590800"/>
          <a:ext cx="35814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4"/>
          <p:cNvSpPr>
            <a:spLocks noChangeArrowheads="1"/>
          </p:cNvSpPr>
          <p:nvPr/>
        </p:nvSpPr>
        <p:spPr bwMode="auto">
          <a:xfrm>
            <a:off x="0" y="457200"/>
            <a:ext cx="3251200" cy="457200"/>
          </a:xfrm>
          <a:prstGeom prst="homePlate">
            <a:avLst>
              <a:gd name="adj" fmla="val 177778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9939" name="AutoShape 5"/>
          <p:cNvSpPr>
            <a:spLocks noChangeArrowheads="1"/>
          </p:cNvSpPr>
          <p:nvPr/>
        </p:nvSpPr>
        <p:spPr bwMode="auto">
          <a:xfrm rot="10800000">
            <a:off x="5867400" y="457200"/>
            <a:ext cx="3276600" cy="457200"/>
          </a:xfrm>
          <a:prstGeom prst="homePlate">
            <a:avLst>
              <a:gd name="adj" fmla="val 172232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9940" name="Picture 7" descr="Герб цв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6"/>
          <p:cNvSpPr txBox="1">
            <a:spLocks noChangeArrowheads="1"/>
          </p:cNvSpPr>
          <p:nvPr/>
        </p:nvSpPr>
        <p:spPr bwMode="auto">
          <a:xfrm>
            <a:off x="2743200" y="457200"/>
            <a:ext cx="3446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Жилищный фонд</a:t>
            </a:r>
          </a:p>
        </p:txBody>
      </p:sp>
      <p:pic>
        <p:nvPicPr>
          <p:cNvPr id="47112" name="Picture 12" descr="F:\ФОТО 2018 год\Заселение дома в с.Варьеган 02.02.2018\новоселье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463" y="4533900"/>
            <a:ext cx="2979737" cy="1981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7113" name="Picture 13" descr="F:\ФОТО 2018 год\Заселение дома в с.Варьеган 02.02.2018\иргнно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1295400"/>
            <a:ext cx="3089753" cy="2144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7114" name="Picture 14" descr="F:\ФОТО 2018 год\Заселение дома в с.Варьеган 02.02.2018+Новоаганск Нефтяников 22-23\DSCN4918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2946400" cy="2209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7115" name="Picture 15" descr="F:\ФОТО 2018 год\Заселение дома в с.Варьеган 02.02.2018+Новоаганск Нефтяников 22-23\DSCN4916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3300" y="4400550"/>
            <a:ext cx="2819400" cy="2114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7116" name="Picture 16" descr="C:\Users\1\Desktop\maxresdefault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2971800"/>
            <a:ext cx="2713038" cy="1754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4"/>
          <p:cNvSpPr>
            <a:spLocks noChangeArrowheads="1"/>
          </p:cNvSpPr>
          <p:nvPr/>
        </p:nvSpPr>
        <p:spPr bwMode="auto">
          <a:xfrm>
            <a:off x="0" y="457200"/>
            <a:ext cx="3251200" cy="457200"/>
          </a:xfrm>
          <a:prstGeom prst="homePlate">
            <a:avLst>
              <a:gd name="adj" fmla="val 177778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0963" name="AutoShape 5"/>
          <p:cNvSpPr>
            <a:spLocks noChangeArrowheads="1"/>
          </p:cNvSpPr>
          <p:nvPr/>
        </p:nvSpPr>
        <p:spPr bwMode="auto">
          <a:xfrm rot="10800000">
            <a:off x="5867400" y="457200"/>
            <a:ext cx="3276600" cy="457200"/>
          </a:xfrm>
          <a:prstGeom prst="homePlate">
            <a:avLst>
              <a:gd name="adj" fmla="val 172232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40964" name="Picture 7" descr="Герб цв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 Box 6"/>
          <p:cNvSpPr txBox="1">
            <a:spLocks noChangeArrowheads="1"/>
          </p:cNvSpPr>
          <p:nvPr/>
        </p:nvSpPr>
        <p:spPr bwMode="auto">
          <a:xfrm>
            <a:off x="2819400" y="457200"/>
            <a:ext cx="3446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Жилищный фонд</a:t>
            </a:r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4038600" y="1393825"/>
            <a:ext cx="4876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latin typeface="Times New Roman" panose="02020603050405020304" pitchFamily="18" charset="0"/>
              </a:rPr>
              <a:t> </a:t>
            </a:r>
            <a:r>
              <a:rPr lang="ru-RU" altLang="ru-RU" sz="1400" b="1">
                <a:solidFill>
                  <a:schemeClr val="tx1"/>
                </a:solidFill>
                <a:latin typeface="Times New Roman" panose="02020603050405020304" pitchFamily="18" charset="0"/>
              </a:rPr>
              <a:t>5</a:t>
            </a:r>
            <a:r>
              <a:rPr lang="ru-RU" altLang="ru-RU" sz="1400">
                <a:solidFill>
                  <a:schemeClr val="tx1"/>
                </a:solidFill>
                <a:latin typeface="Times New Roman" panose="02020603050405020304" pitchFamily="18" charset="0"/>
              </a:rPr>
              <a:t> семей</a:t>
            </a:r>
            <a:r>
              <a:rPr lang="ru-RU" altLang="ru-RU" sz="1400" b="1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400">
                <a:solidFill>
                  <a:schemeClr val="tx1"/>
                </a:solidFill>
                <a:latin typeface="Times New Roman" panose="02020603050405020304" pitchFamily="18" charset="0"/>
              </a:rPr>
              <a:t>получили </a:t>
            </a:r>
            <a:r>
              <a:rPr lang="ru-RU" altLang="ru-RU" sz="1400" b="1">
                <a:solidFill>
                  <a:schemeClr val="tx1"/>
                </a:solidFill>
                <a:latin typeface="Times New Roman" panose="02020603050405020304" pitchFamily="18" charset="0"/>
              </a:rPr>
              <a:t>сертификаты </a:t>
            </a:r>
            <a:r>
              <a:rPr lang="ru-RU" altLang="ru-RU" sz="1400">
                <a:solidFill>
                  <a:schemeClr val="tx1"/>
                </a:solidFill>
                <a:latin typeface="Times New Roman" panose="02020603050405020304" pitchFamily="18" charset="0"/>
              </a:rPr>
              <a:t>на приобретение жилья в различных регионах страны (в 2017 году сертификатов – 6,  уведомлений - 14).</a:t>
            </a: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9943" name="Picture 8" descr="18003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1381791">
            <a:off x="206531" y="1417033"/>
            <a:ext cx="3688364" cy="1823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968" name="Rectangle 6"/>
          <p:cNvSpPr>
            <a:spLocks noChangeArrowheads="1"/>
          </p:cNvSpPr>
          <p:nvPr/>
        </p:nvSpPr>
        <p:spPr bwMode="auto">
          <a:xfrm>
            <a:off x="4038600" y="2438400"/>
            <a:ext cx="4953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400" b="1">
                <a:solidFill>
                  <a:schemeClr val="tx1"/>
                </a:solidFill>
                <a:latin typeface="Times New Roman" panose="02020603050405020304" pitchFamily="18" charset="0"/>
              </a:rPr>
              <a:t>15</a:t>
            </a:r>
            <a:r>
              <a:rPr lang="ru-RU" altLang="ru-RU" sz="1400">
                <a:solidFill>
                  <a:schemeClr val="tx1"/>
                </a:solidFill>
                <a:latin typeface="Times New Roman" panose="02020603050405020304" pitchFamily="18" charset="0"/>
              </a:rPr>
              <a:t> квартир переданы в муниципальную собственность поселения от граждан, выехавших за пределы ХМАО-Югры по окружной и федеральной программе </a:t>
            </a:r>
            <a:r>
              <a:rPr lang="ru-RU" altLang="ru-RU" sz="1400" b="1">
                <a:solidFill>
                  <a:schemeClr val="tx1"/>
                </a:solidFill>
                <a:latin typeface="Times New Roman" panose="02020603050405020304" pitchFamily="18" charset="0"/>
              </a:rPr>
              <a:t>«Переселение»</a:t>
            </a:r>
            <a:r>
              <a:rPr lang="ru-RU" altLang="ru-RU" sz="140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8924" name="Picture 12" descr="E:\старые фото\_С компьютера ИП\Фото\Фотки Конкурс 2008\108ND200\DSC_767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13639">
            <a:off x="382318" y="3826001"/>
            <a:ext cx="3642167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25" name="Picture 13" descr="E:\старые фото\_С компьютера ИП\Фото\Фотки Конкурс 2008\108ND200\DSC_769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4038600"/>
            <a:ext cx="3869802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4"/>
          <p:cNvSpPr>
            <a:spLocks noChangeArrowheads="1"/>
          </p:cNvSpPr>
          <p:nvPr/>
        </p:nvSpPr>
        <p:spPr bwMode="auto">
          <a:xfrm>
            <a:off x="0" y="457200"/>
            <a:ext cx="3276600" cy="457200"/>
          </a:xfrm>
          <a:prstGeom prst="homePlate">
            <a:avLst>
              <a:gd name="adj" fmla="val 179167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1987" name="AutoShape 5"/>
          <p:cNvSpPr>
            <a:spLocks noChangeArrowheads="1"/>
          </p:cNvSpPr>
          <p:nvPr/>
        </p:nvSpPr>
        <p:spPr bwMode="auto">
          <a:xfrm rot="10800000">
            <a:off x="6172200" y="457200"/>
            <a:ext cx="2971800" cy="457200"/>
          </a:xfrm>
          <a:prstGeom prst="homePlate">
            <a:avLst>
              <a:gd name="adj" fmla="val 156211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41988" name="Picture 7" descr="Герб цв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 Box 6"/>
          <p:cNvSpPr txBox="1">
            <a:spLocks noChangeArrowheads="1"/>
          </p:cNvSpPr>
          <p:nvPr/>
        </p:nvSpPr>
        <p:spPr bwMode="auto">
          <a:xfrm>
            <a:off x="2819400" y="304800"/>
            <a:ext cx="34464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Распоряжение земельными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участками</a:t>
            </a:r>
          </a:p>
        </p:txBody>
      </p:sp>
      <p:sp>
        <p:nvSpPr>
          <p:cNvPr id="41990" name="Rectangle 26"/>
          <p:cNvSpPr>
            <a:spLocks noChangeArrowheads="1"/>
          </p:cNvSpPr>
          <p:nvPr/>
        </p:nvSpPr>
        <p:spPr bwMode="auto">
          <a:xfrm>
            <a:off x="3962400" y="1143000"/>
            <a:ext cx="30480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rIns="54000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ru-RU" altLang="ru-RU" sz="1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ru-RU" altLang="ru-RU" sz="1400" b="1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1991" name="Picture 15" descr="новоаганс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853440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Text Box 17"/>
          <p:cNvSpPr txBox="1">
            <a:spLocks noChangeArrowheads="1"/>
          </p:cNvSpPr>
          <p:nvPr/>
        </p:nvSpPr>
        <p:spPr bwMode="auto">
          <a:xfrm>
            <a:off x="3810000" y="1066800"/>
            <a:ext cx="2209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1400" b="1">
                <a:solidFill>
                  <a:schemeClr val="tx1"/>
                </a:solidFill>
                <a:latin typeface="Times New Roman" panose="02020603050405020304" pitchFamily="18" charset="0"/>
              </a:rPr>
              <a:t>пгт. Новоаганск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686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altLang="ru-RU" sz="1800" b="1" cap="none" smtClean="0">
                <a:effectLst/>
                <a:latin typeface="Times New Roman" panose="02020603050405020304" pitchFamily="18" charset="0"/>
              </a:rPr>
              <a:t>Распоряжение земельными </a:t>
            </a:r>
            <a:br>
              <a:rPr lang="ru-RU" altLang="ru-RU" sz="1800" b="1" cap="none" smtClean="0">
                <a:effectLst/>
                <a:latin typeface="Times New Roman" panose="02020603050405020304" pitchFamily="18" charset="0"/>
              </a:rPr>
            </a:br>
            <a:r>
              <a:rPr lang="ru-RU" altLang="ru-RU" sz="1800" b="1" cap="none" smtClean="0">
                <a:effectLst/>
                <a:latin typeface="Times New Roman" panose="02020603050405020304" pitchFamily="18" charset="0"/>
              </a:rPr>
              <a:t>участками</a:t>
            </a:r>
          </a:p>
        </p:txBody>
      </p:sp>
      <p:sp>
        <p:nvSpPr>
          <p:cNvPr id="43011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43012" name="Picture 5" descr="варьеган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8839200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AutoShape 4"/>
          <p:cNvSpPr>
            <a:spLocks noChangeArrowheads="1"/>
          </p:cNvSpPr>
          <p:nvPr/>
        </p:nvSpPr>
        <p:spPr bwMode="auto">
          <a:xfrm>
            <a:off x="0" y="457200"/>
            <a:ext cx="3276600" cy="457200"/>
          </a:xfrm>
          <a:prstGeom prst="homePlate">
            <a:avLst>
              <a:gd name="adj" fmla="val 179167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3014" name="AutoShape 5"/>
          <p:cNvSpPr>
            <a:spLocks noChangeArrowheads="1"/>
          </p:cNvSpPr>
          <p:nvPr/>
        </p:nvSpPr>
        <p:spPr bwMode="auto">
          <a:xfrm rot="10800000">
            <a:off x="6172200" y="457200"/>
            <a:ext cx="2971800" cy="457200"/>
          </a:xfrm>
          <a:prstGeom prst="homePlate">
            <a:avLst>
              <a:gd name="adj" fmla="val 156211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43015" name="Picture 7" descr="Герб цве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Text Box 11"/>
          <p:cNvSpPr txBox="1">
            <a:spLocks noChangeArrowheads="1"/>
          </p:cNvSpPr>
          <p:nvPr/>
        </p:nvSpPr>
        <p:spPr bwMode="auto">
          <a:xfrm>
            <a:off x="3657600" y="1066800"/>
            <a:ext cx="2187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1400" b="1">
                <a:solidFill>
                  <a:schemeClr val="tx1"/>
                </a:solidFill>
                <a:latin typeface="Times New Roman" panose="02020603050405020304" pitchFamily="18" charset="0"/>
              </a:rPr>
              <a:t>с. Варьеган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3" name="Picture 13" descr="C:\Documents and Settings\SAVUTA\Рабочий стол\сайт\Сайт Лукьянова\День добровольца 05 декабря 2018\Изображение 01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2819400"/>
            <a:ext cx="4114800" cy="274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18" descr="F:\ФОТО 2018 год\Волонтеры ФОТО\цууца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3890963"/>
            <a:ext cx="2508250" cy="29670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6" name="AutoShape 4"/>
          <p:cNvSpPr>
            <a:spLocks noChangeArrowheads="1"/>
          </p:cNvSpPr>
          <p:nvPr/>
        </p:nvSpPr>
        <p:spPr bwMode="auto">
          <a:xfrm>
            <a:off x="0" y="457200"/>
            <a:ext cx="3479800" cy="457200"/>
          </a:xfrm>
          <a:prstGeom prst="homePlate">
            <a:avLst>
              <a:gd name="adj" fmla="val 190278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317" name="AutoShape 5"/>
          <p:cNvSpPr>
            <a:spLocks noChangeArrowheads="1"/>
          </p:cNvSpPr>
          <p:nvPr/>
        </p:nvSpPr>
        <p:spPr bwMode="auto">
          <a:xfrm rot="10800000">
            <a:off x="5791200" y="457200"/>
            <a:ext cx="3352800" cy="457200"/>
          </a:xfrm>
          <a:prstGeom prst="homePlate">
            <a:avLst>
              <a:gd name="adj" fmla="val 176238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2514600" y="457200"/>
            <a:ext cx="403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События 2018 года </a:t>
            </a:r>
          </a:p>
        </p:txBody>
      </p:sp>
      <p:pic>
        <p:nvPicPr>
          <p:cNvPr id="13319" name="Picture 7" descr="Герб цве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3" descr="F:\ФОТО 2018 год\Волонтеры ФОТО\20180904_15265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58080">
            <a:off x="-18008" y="1136460"/>
            <a:ext cx="3455987" cy="2592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22" name="Picture 15" descr="F:\ФОТО 2018 год\Волонтеры ФОТО\IMG-2cc1c16ff795be7b4111c0d7c9378268-V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18054">
            <a:off x="5492291" y="1193496"/>
            <a:ext cx="3505200" cy="2628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72" name="Picture 12" descr="F:\ФОТО 2018 год\Волонтеры ФОТО\20180904_15292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4400550"/>
            <a:ext cx="3276600" cy="24574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686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altLang="ru-RU" sz="1800" b="1" cap="none" smtClean="0">
                <a:effectLst/>
                <a:latin typeface="Times New Roman" panose="02020603050405020304" pitchFamily="18" charset="0"/>
              </a:rPr>
              <a:t>Жилищный фонд</a:t>
            </a:r>
          </a:p>
        </p:txBody>
      </p:sp>
      <p:sp>
        <p:nvSpPr>
          <p:cNvPr id="44035" name="AutoShape 4"/>
          <p:cNvSpPr>
            <a:spLocks noChangeArrowheads="1"/>
          </p:cNvSpPr>
          <p:nvPr/>
        </p:nvSpPr>
        <p:spPr bwMode="auto">
          <a:xfrm>
            <a:off x="0" y="457200"/>
            <a:ext cx="3276600" cy="457200"/>
          </a:xfrm>
          <a:prstGeom prst="homePlate">
            <a:avLst>
              <a:gd name="adj" fmla="val 179167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4036" name="AutoShape 5"/>
          <p:cNvSpPr>
            <a:spLocks noChangeArrowheads="1"/>
          </p:cNvSpPr>
          <p:nvPr/>
        </p:nvSpPr>
        <p:spPr bwMode="auto">
          <a:xfrm rot="10800000">
            <a:off x="6172200" y="457200"/>
            <a:ext cx="2971800" cy="457200"/>
          </a:xfrm>
          <a:prstGeom prst="homePlate">
            <a:avLst>
              <a:gd name="adj" fmla="val 156211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44037" name="Picture 7" descr="Герб цв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8" name="Picture 2" descr="F:\ФОТО 2018 год\Стройка дома по ул.Транспортная д.8\20181213_13535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53000" y="3733800"/>
            <a:ext cx="3886200" cy="2914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86019" name="Picture 3" descr="F:\ФОТО 2018 год\Стройка дома по ул.Транспортная д.8\20181213_13551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3505200" cy="2628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6021" name="Picture 5" descr="F:\ФОТО 2018 год\Стройка дома по ул.Транспортная д.8\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3429000" cy="2571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6022" name="Picture 6" descr="F:\ФОТО 2018 год\Стройка дома по ул.Транспортная д.8\20171130_135535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95400"/>
            <a:ext cx="3962400" cy="2227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42" name="Picture 14" descr="T:\3.Сафиной на проверку\СХОД 2018\DSC0425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29150"/>
            <a:ext cx="2971800" cy="22288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5059" name="AutoShape 4"/>
          <p:cNvSpPr>
            <a:spLocks noChangeArrowheads="1"/>
          </p:cNvSpPr>
          <p:nvPr/>
        </p:nvSpPr>
        <p:spPr bwMode="auto">
          <a:xfrm>
            <a:off x="0" y="457200"/>
            <a:ext cx="3048000" cy="457200"/>
          </a:xfrm>
          <a:prstGeom prst="homePlate">
            <a:avLst>
              <a:gd name="adj" fmla="val 166667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5060" name="AutoShape 5"/>
          <p:cNvSpPr>
            <a:spLocks noChangeArrowheads="1"/>
          </p:cNvSpPr>
          <p:nvPr/>
        </p:nvSpPr>
        <p:spPr bwMode="auto">
          <a:xfrm rot="10800000">
            <a:off x="6096000" y="457200"/>
            <a:ext cx="3048000" cy="457200"/>
          </a:xfrm>
          <a:prstGeom prst="homePlate">
            <a:avLst>
              <a:gd name="adj" fmla="val 160216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45061" name="Picture 7" descr="Герб цве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2819400" y="457200"/>
            <a:ext cx="3446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Благоустройство</a:t>
            </a:r>
          </a:p>
        </p:txBody>
      </p:sp>
      <p:pic>
        <p:nvPicPr>
          <p:cNvPr id="48134" name="Picture 12" descr="F:\ФОТО 2018 год\СЛУЖБА ЖКХ и Т 2018 для схода граждан\Ограждение дп по ул. Транспортная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1066800"/>
            <a:ext cx="2917825" cy="21891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8135" name="Picture 15" descr="F:\ФОТО 2018 год\СЛУЖБА ЖКХ и Т 2018 для схода граждан\Защитникам Отечества_стало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1143000"/>
            <a:ext cx="3341688" cy="24796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8136" name="Picture 16" descr="F:\ФОТО 2018 год\СЛУЖБА ЖКХ и Т 2018 для схода граждан\Пл. Любви и согласия_стало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4806950"/>
            <a:ext cx="2733675" cy="20510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8137" name="Picture 17" descr="F:\ФОТО 2018 год\СЛУЖБА ЖКХ и Т 2018 для схода граждан\Вазон ГалОил (2)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3276600"/>
            <a:ext cx="3302000" cy="22272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8138" name="Picture 18" descr="F:\ФОТО 2018 год\Открытие площадки в с.Варьеган 2018\IMG-5adab577c51995aa85b6dc96f6f84d3e-V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2971800"/>
            <a:ext cx="2981196" cy="1676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8140" name="Picture 12" descr="T:\3.Сафиной на проверку\СХОД 2018\DSC_1685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1981200" cy="31427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0973" name="Picture 13" descr="F:\ФОТО 2018 год\НОВОГОДНИЙ ГОРОДОК\P81217-14553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5024323"/>
            <a:ext cx="2438400" cy="183367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4"/>
          <p:cNvSpPr>
            <a:spLocks noChangeArrowheads="1"/>
          </p:cNvSpPr>
          <p:nvPr/>
        </p:nvSpPr>
        <p:spPr bwMode="auto">
          <a:xfrm>
            <a:off x="0" y="457200"/>
            <a:ext cx="3276600" cy="457200"/>
          </a:xfrm>
          <a:prstGeom prst="homePlate">
            <a:avLst>
              <a:gd name="adj" fmla="val 179167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6083" name="AutoShape 5"/>
          <p:cNvSpPr>
            <a:spLocks noChangeArrowheads="1"/>
          </p:cNvSpPr>
          <p:nvPr/>
        </p:nvSpPr>
        <p:spPr bwMode="auto">
          <a:xfrm rot="10800000">
            <a:off x="5943600" y="457200"/>
            <a:ext cx="3200400" cy="457200"/>
          </a:xfrm>
          <a:prstGeom prst="homePlate">
            <a:avLst>
              <a:gd name="adj" fmla="val 168227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46084" name="Picture 7" descr="Герб цв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6"/>
          <p:cNvSpPr txBox="1">
            <a:spLocks noChangeArrowheads="1"/>
          </p:cNvSpPr>
          <p:nvPr/>
        </p:nvSpPr>
        <p:spPr bwMode="auto">
          <a:xfrm>
            <a:off x="2819400" y="457200"/>
            <a:ext cx="3446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Детские площадки</a:t>
            </a:r>
          </a:p>
        </p:txBody>
      </p:sp>
      <p:pic>
        <p:nvPicPr>
          <p:cNvPr id="49160" name="Picture 1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4191000"/>
            <a:ext cx="3581400" cy="2548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63" name="Picture 11" descr="T:\3.Сафиной на проверку\СХОД 2018\DSCN222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4114800"/>
            <a:ext cx="3505379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94" name="Picture 10" descr="F:\ФОТО 2018 год\Открытие площадки в с.Варьеган 2018\IMG-16a8912efa4c3bbd3c193a7436b10915-V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3522133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1143000"/>
            <a:ext cx="38100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6" descr="Изображение 010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2667000"/>
            <a:ext cx="3733800" cy="2374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AutoShape 4"/>
          <p:cNvSpPr>
            <a:spLocks noChangeArrowheads="1"/>
          </p:cNvSpPr>
          <p:nvPr/>
        </p:nvSpPr>
        <p:spPr bwMode="auto">
          <a:xfrm>
            <a:off x="0" y="457200"/>
            <a:ext cx="3124200" cy="457200"/>
          </a:xfrm>
          <a:prstGeom prst="homePlate">
            <a:avLst>
              <a:gd name="adj" fmla="val 170833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7107" name="AutoShape 5"/>
          <p:cNvSpPr>
            <a:spLocks noChangeArrowheads="1"/>
          </p:cNvSpPr>
          <p:nvPr/>
        </p:nvSpPr>
        <p:spPr bwMode="auto">
          <a:xfrm rot="10800000">
            <a:off x="5943600" y="457200"/>
            <a:ext cx="3200400" cy="457200"/>
          </a:xfrm>
          <a:prstGeom prst="homePlate">
            <a:avLst>
              <a:gd name="adj" fmla="val 168227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47108" name="Picture 7" descr="Герб цв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6"/>
          <p:cNvSpPr txBox="1">
            <a:spLocks noChangeArrowheads="1"/>
          </p:cNvSpPr>
          <p:nvPr/>
        </p:nvSpPr>
        <p:spPr bwMode="auto">
          <a:xfrm>
            <a:off x="2743200" y="457200"/>
            <a:ext cx="3446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Благоустройство</a:t>
            </a:r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1143000"/>
            <a:ext cx="3346442" cy="213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Picture 11" descr="F:\ФОТО 2018 год\СЛУЖБА ЖКХ и Т 2018 для схода граждан\Обработка_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3838575" cy="23749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3020" name="Picture 12" descr="F:\ФОТО 2018 год\СЛУЖБА ЖКХ и Т 2018 для схода граждан\Обработка_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2514600" cy="277706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3021" name="Picture 13" descr="C:\Мои документы\Мои рисунки\image (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3886200"/>
            <a:ext cx="2181225" cy="21812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3022" name="Picture 14" descr="C:\Мои документы\Мои рисунки\image (3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3276600"/>
            <a:ext cx="2181225" cy="21812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3023" name="Picture 15" descr="C:\Мои документы\Мои рисунки\image (7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62775" y="4676775"/>
            <a:ext cx="2181225" cy="21812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8" descr="F:\ФОТО 2018 год\СЛУЖБА ЖКХ и Т 2018 для схода граждан\Трудовые бригады_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4191000"/>
            <a:ext cx="3873500" cy="21780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0179" name="Picture 1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1828800"/>
            <a:ext cx="3387725" cy="20081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0180" name="Picture 16" descr="F:\ФОТО 2018 год\СЛУЖБА ЖКХ и Т 2018 для схода граждан\Трудовые бригады_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3473450" cy="19526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8133" name="AutoShape 4"/>
          <p:cNvSpPr>
            <a:spLocks noChangeArrowheads="1"/>
          </p:cNvSpPr>
          <p:nvPr/>
        </p:nvSpPr>
        <p:spPr bwMode="auto">
          <a:xfrm>
            <a:off x="0" y="457200"/>
            <a:ext cx="3124200" cy="457200"/>
          </a:xfrm>
          <a:prstGeom prst="homePlate">
            <a:avLst>
              <a:gd name="adj" fmla="val 170833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8134" name="AutoShape 5"/>
          <p:cNvSpPr>
            <a:spLocks noChangeArrowheads="1"/>
          </p:cNvSpPr>
          <p:nvPr/>
        </p:nvSpPr>
        <p:spPr bwMode="auto">
          <a:xfrm rot="10800000">
            <a:off x="5943600" y="457200"/>
            <a:ext cx="3200400" cy="457200"/>
          </a:xfrm>
          <a:prstGeom prst="homePlate">
            <a:avLst>
              <a:gd name="adj" fmla="val 168227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48135" name="Picture 7" descr="Герб цвет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Text Box 6"/>
          <p:cNvSpPr txBox="1">
            <a:spLocks noChangeArrowheads="1"/>
          </p:cNvSpPr>
          <p:nvPr/>
        </p:nvSpPr>
        <p:spPr bwMode="auto">
          <a:xfrm>
            <a:off x="2743200" y="457200"/>
            <a:ext cx="3446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Благоустройство</a:t>
            </a:r>
          </a:p>
        </p:txBody>
      </p:sp>
      <p:pic>
        <p:nvPicPr>
          <p:cNvPr id="50186" name="Picture 13" descr="F:\ФОТО 2018 год\Золотая осень фото 2018\DSC_2235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447800"/>
            <a:ext cx="3132138" cy="2082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0187" name="Picture 17" descr="F:\ФОТО 2018 год\СЛУЖБА ЖКХ и Т 2018 для схода граждан\Трудовые бригады_4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276600"/>
            <a:ext cx="2093913" cy="33115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8066" name="Picture 2" descr="F:\ФОТО 2018 год\СЛУЖБА ЖКХ и Т 2018 для схода граждан\Субботники_для коллажа\IMG_20180531_142428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3886200"/>
            <a:ext cx="1905000" cy="25467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AutoShape 4"/>
          <p:cNvSpPr>
            <a:spLocks noChangeArrowheads="1"/>
          </p:cNvSpPr>
          <p:nvPr/>
        </p:nvSpPr>
        <p:spPr bwMode="auto">
          <a:xfrm>
            <a:off x="0" y="457200"/>
            <a:ext cx="3479800" cy="457200"/>
          </a:xfrm>
          <a:prstGeom prst="homePlate">
            <a:avLst>
              <a:gd name="adj" fmla="val 190278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9155" name="AutoShape 5"/>
          <p:cNvSpPr>
            <a:spLocks noChangeArrowheads="1"/>
          </p:cNvSpPr>
          <p:nvPr/>
        </p:nvSpPr>
        <p:spPr bwMode="auto">
          <a:xfrm rot="10800000">
            <a:off x="5791200" y="457200"/>
            <a:ext cx="3352800" cy="457200"/>
          </a:xfrm>
          <a:prstGeom prst="homePlate">
            <a:avLst>
              <a:gd name="adj" fmla="val 176238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9156" name="Text Box 6"/>
          <p:cNvSpPr txBox="1">
            <a:spLocks noChangeArrowheads="1"/>
          </p:cNvSpPr>
          <p:nvPr/>
        </p:nvSpPr>
        <p:spPr bwMode="auto">
          <a:xfrm>
            <a:off x="2514600" y="457200"/>
            <a:ext cx="403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Экология</a:t>
            </a:r>
          </a:p>
        </p:txBody>
      </p:sp>
      <p:pic>
        <p:nvPicPr>
          <p:cNvPr id="49157" name="Picture 7" descr="Герб цв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9" name="Picture 15" descr="F:\ФОТО 2018 год\СЛУЖБА ЖКХ и Т 2018 для схода граждан\Субботники_для коллажа\679dd4f4-235c-4933-a08c-c4917e04276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3124200" cy="23431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2240" name="Picture 16" descr="F:\ФОТО 2018 год\СЛУЖБА ЖКХ и Т 2018 для схода граждан\Субботники_для коллажа\DSC_014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3376635" cy="1905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2241" name="Picture 17" descr="F:\ФОТО 2018 год\СЛУЖБА ЖКХ и Т 2018 для схода граждан\Субботники_для коллажа\IMG_20180525_10452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3886200"/>
            <a:ext cx="3505200" cy="26289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2242" name="Picture 18" descr="F:\ФОТО 2018 год\СЛУЖБА ЖКХ и Т 2018 для схода граждан\Субботники_для коллажа\IMG_20180531_143904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1295400"/>
            <a:ext cx="3657600" cy="2057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2243" name="Picture 19" descr="F:\ФОТО 2018 год\СЛУЖБА ЖКХ и Т 2018 для схода граждан\Субботники_для коллажа\ф2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4343400"/>
            <a:ext cx="3200400" cy="18002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2244" name="Picture 20" descr="F:\ФОТО 2018 год\СЛУЖБА ЖКХ и Т 2018 для схода граждан\Субботники_для коллажа\20180609_144032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1752600"/>
            <a:ext cx="3124200" cy="18859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4"/>
          <p:cNvSpPr>
            <a:spLocks noChangeArrowheads="1"/>
          </p:cNvSpPr>
          <p:nvPr/>
        </p:nvSpPr>
        <p:spPr bwMode="auto">
          <a:xfrm>
            <a:off x="0" y="457200"/>
            <a:ext cx="3479800" cy="457200"/>
          </a:xfrm>
          <a:prstGeom prst="homePlate">
            <a:avLst>
              <a:gd name="adj" fmla="val 159023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0179" name="AutoShape 5"/>
          <p:cNvSpPr>
            <a:spLocks noChangeArrowheads="1"/>
          </p:cNvSpPr>
          <p:nvPr/>
        </p:nvSpPr>
        <p:spPr bwMode="auto">
          <a:xfrm rot="10800000">
            <a:off x="5715000" y="457200"/>
            <a:ext cx="3429000" cy="457200"/>
          </a:xfrm>
          <a:prstGeom prst="homePlate">
            <a:avLst>
              <a:gd name="adj" fmla="val 152813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0180" name="Text Box 6"/>
          <p:cNvSpPr txBox="1">
            <a:spLocks noChangeArrowheads="1"/>
          </p:cNvSpPr>
          <p:nvPr/>
        </p:nvSpPr>
        <p:spPr bwMode="auto">
          <a:xfrm>
            <a:off x="2590800" y="457200"/>
            <a:ext cx="3827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Бюджет поселения</a:t>
            </a:r>
          </a:p>
        </p:txBody>
      </p:sp>
      <p:sp>
        <p:nvSpPr>
          <p:cNvPr id="50181" name="AutoShape 7"/>
          <p:cNvSpPr>
            <a:spLocks noChangeArrowheads="1"/>
          </p:cNvSpPr>
          <p:nvPr/>
        </p:nvSpPr>
        <p:spPr bwMode="auto">
          <a:xfrm>
            <a:off x="152400" y="1295400"/>
            <a:ext cx="2819400" cy="1600200"/>
          </a:xfrm>
          <a:prstGeom prst="rightArrowCallout">
            <a:avLst>
              <a:gd name="adj1" fmla="val 53574"/>
              <a:gd name="adj2" fmla="val 36014"/>
              <a:gd name="adj3" fmla="val 33411"/>
              <a:gd name="adj4" fmla="val 77926"/>
            </a:avLst>
          </a:prstGeom>
          <a:gradFill rotWithShape="1">
            <a:gsLst>
              <a:gs pos="0">
                <a:schemeClr val="accent1">
                  <a:alpha val="79999"/>
                </a:schemeClr>
              </a:gs>
              <a:gs pos="100000">
                <a:srgbClr val="66FFFF">
                  <a:alpha val="39998"/>
                </a:srgbClr>
              </a:gs>
            </a:gsLst>
            <a:lin ang="2700000" scaled="1"/>
          </a:gra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tx1"/>
                </a:solidFill>
                <a:latin typeface="Times New Roman" panose="02020603050405020304" pitchFamily="18" charset="0"/>
              </a:rPr>
              <a:t>На возмещение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tx1"/>
                </a:solidFill>
                <a:latin typeface="Times New Roman" panose="02020603050405020304" pitchFamily="18" charset="0"/>
              </a:rPr>
              <a:t>недополученных  доходов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tx1"/>
                </a:solidFill>
                <a:latin typeface="Times New Roman" panose="02020603050405020304" pitchFamily="18" charset="0"/>
              </a:rPr>
              <a:t>организациям коммунального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tx1"/>
                </a:solidFill>
                <a:latin typeface="Times New Roman" panose="02020603050405020304" pitchFamily="18" charset="0"/>
              </a:rPr>
              <a:t>хозяйства, обеспечивающим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tx1"/>
                </a:solidFill>
                <a:latin typeface="Times New Roman" panose="02020603050405020304" pitchFamily="18" charset="0"/>
              </a:rPr>
              <a:t>непревышение роста платы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tx1"/>
                </a:solidFill>
                <a:latin typeface="Times New Roman" panose="02020603050405020304" pitchFamily="18" charset="0"/>
              </a:rPr>
              <a:t>граждан за коммунальные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tx1"/>
                </a:solidFill>
                <a:latin typeface="Times New Roman" panose="02020603050405020304" pitchFamily="18" charset="0"/>
              </a:rPr>
              <a:t>услуги</a:t>
            </a:r>
          </a:p>
        </p:txBody>
      </p:sp>
      <p:pic>
        <p:nvPicPr>
          <p:cNvPr id="50182" name="Picture 8" descr="MC900149717[1]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5486400"/>
            <a:ext cx="12192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AutoShape 9"/>
          <p:cNvSpPr>
            <a:spLocks noChangeArrowheads="1"/>
          </p:cNvSpPr>
          <p:nvPr/>
        </p:nvSpPr>
        <p:spPr bwMode="auto">
          <a:xfrm>
            <a:off x="3048000" y="1905000"/>
            <a:ext cx="2133600" cy="457200"/>
          </a:xfrm>
          <a:prstGeom prst="bevel">
            <a:avLst>
              <a:gd name="adj" fmla="val 16593"/>
            </a:avLst>
          </a:prstGeom>
          <a:gradFill rotWithShape="1">
            <a:gsLst>
              <a:gs pos="0">
                <a:schemeClr val="accent1">
                  <a:alpha val="60001"/>
                </a:schemeClr>
              </a:gs>
              <a:gs pos="100000">
                <a:srgbClr val="66FFFF">
                  <a:alpha val="20000"/>
                </a:srgbClr>
              </a:gs>
            </a:gsLst>
            <a:lin ang="5400000" scaled="1"/>
          </a:gra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solidFill>
                  <a:schemeClr val="tx1"/>
                </a:solidFill>
                <a:latin typeface="Times New Roman" panose="02020603050405020304" pitchFamily="18" charset="0"/>
              </a:rPr>
              <a:t>19 млн. 332 тыс.руб.</a:t>
            </a:r>
            <a:r>
              <a:rPr lang="ru-RU" altLang="ru-RU" sz="1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50184" name="Picture 7" descr="Герб цве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5" name="AutoShape 7"/>
          <p:cNvSpPr>
            <a:spLocks noChangeArrowheads="1"/>
          </p:cNvSpPr>
          <p:nvPr/>
        </p:nvSpPr>
        <p:spPr bwMode="auto">
          <a:xfrm>
            <a:off x="152400" y="3581400"/>
            <a:ext cx="2819400" cy="914400"/>
          </a:xfrm>
          <a:prstGeom prst="rightArrowCallout">
            <a:avLst>
              <a:gd name="adj1" fmla="val 53574"/>
              <a:gd name="adj2" fmla="val 36014"/>
              <a:gd name="adj3" fmla="val 41768"/>
              <a:gd name="adj4" fmla="val 77926"/>
            </a:avLst>
          </a:prstGeom>
          <a:gradFill rotWithShape="1">
            <a:gsLst>
              <a:gs pos="0">
                <a:schemeClr val="accent1">
                  <a:alpha val="79999"/>
                </a:schemeClr>
              </a:gs>
              <a:gs pos="100000">
                <a:srgbClr val="66FFFF">
                  <a:alpha val="39998"/>
                </a:srgbClr>
              </a:gs>
            </a:gsLst>
            <a:lin ang="2700000" scaled="1"/>
          </a:gra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tx1"/>
                </a:solidFill>
                <a:latin typeface="Times New Roman" panose="02020603050405020304" pitchFamily="18" charset="0"/>
              </a:rPr>
              <a:t>На возмещение затрат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tx1"/>
                </a:solidFill>
                <a:latin typeface="Times New Roman" panose="02020603050405020304" pitchFamily="18" charset="0"/>
              </a:rPr>
              <a:t>по содержанию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tx1"/>
                </a:solidFill>
                <a:latin typeface="Times New Roman" panose="02020603050405020304" pitchFamily="18" charset="0"/>
              </a:rPr>
              <a:t>бани </a:t>
            </a:r>
          </a:p>
        </p:txBody>
      </p:sp>
      <p:sp>
        <p:nvSpPr>
          <p:cNvPr id="50186" name="AutoShape 13"/>
          <p:cNvSpPr>
            <a:spLocks noChangeArrowheads="1"/>
          </p:cNvSpPr>
          <p:nvPr/>
        </p:nvSpPr>
        <p:spPr bwMode="auto">
          <a:xfrm>
            <a:off x="3124200" y="3810000"/>
            <a:ext cx="2057400" cy="533400"/>
          </a:xfrm>
          <a:prstGeom prst="bevel">
            <a:avLst>
              <a:gd name="adj" fmla="val 16593"/>
            </a:avLst>
          </a:prstGeom>
          <a:gradFill rotWithShape="1">
            <a:gsLst>
              <a:gs pos="0">
                <a:schemeClr val="accent1">
                  <a:alpha val="60001"/>
                </a:schemeClr>
              </a:gs>
              <a:gs pos="100000">
                <a:srgbClr val="66FFFF">
                  <a:alpha val="20000"/>
                </a:srgbClr>
              </a:gs>
            </a:gsLst>
            <a:lin ang="5400000" scaled="1"/>
          </a:gra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solidFill>
                  <a:schemeClr val="tx1"/>
                </a:solidFill>
                <a:latin typeface="Times New Roman" panose="02020603050405020304" pitchFamily="18" charset="0"/>
              </a:rPr>
              <a:t>3 млн. 588 тыс.руб.</a:t>
            </a:r>
            <a:r>
              <a:rPr lang="ru-RU" altLang="ru-RU" sz="1200" b="1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31756" name="Picture 20" descr="DSCN134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4876800"/>
            <a:ext cx="213360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7" name="Picture 21" descr="БАНЯ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3200400"/>
            <a:ext cx="2706434" cy="181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0189" name="AutoShape 14"/>
          <p:cNvSpPr>
            <a:spLocks noChangeArrowheads="1"/>
          </p:cNvSpPr>
          <p:nvPr/>
        </p:nvSpPr>
        <p:spPr bwMode="auto">
          <a:xfrm>
            <a:off x="152400" y="4876800"/>
            <a:ext cx="2819400" cy="1219200"/>
          </a:xfrm>
          <a:prstGeom prst="rightArrowCallout">
            <a:avLst>
              <a:gd name="adj1" fmla="val 53574"/>
              <a:gd name="adj2" fmla="val 36014"/>
              <a:gd name="adj3" fmla="val 30427"/>
              <a:gd name="adj4" fmla="val 77926"/>
            </a:avLst>
          </a:prstGeom>
          <a:gradFill rotWithShape="1">
            <a:gsLst>
              <a:gs pos="0">
                <a:schemeClr val="accent1">
                  <a:alpha val="79999"/>
                </a:schemeClr>
              </a:gs>
              <a:gs pos="100000">
                <a:srgbClr val="66FFFF">
                  <a:alpha val="39998"/>
                </a:srgbClr>
              </a:gs>
            </a:gsLst>
            <a:lin ang="2700000" scaled="1"/>
          </a:gra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tx1"/>
                </a:solidFill>
                <a:latin typeface="Times New Roman" panose="02020603050405020304" pitchFamily="18" charset="0"/>
              </a:rPr>
              <a:t>На компенсацию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tx1"/>
                </a:solidFill>
                <a:latin typeface="Times New Roman" panose="02020603050405020304" pitchFamily="18" charset="0"/>
              </a:rPr>
              <a:t>недополученных доходов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tx1"/>
                </a:solidFill>
                <a:latin typeface="Times New Roman" panose="02020603050405020304" pitchFamily="18" charset="0"/>
              </a:rPr>
              <a:t>при оказании населению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tx1"/>
                </a:solidFill>
                <a:latin typeface="Times New Roman" panose="02020603050405020304" pitchFamily="18" charset="0"/>
              </a:rPr>
              <a:t>жилищных услуг</a:t>
            </a:r>
          </a:p>
        </p:txBody>
      </p:sp>
      <p:sp>
        <p:nvSpPr>
          <p:cNvPr id="50190" name="AutoShape 13"/>
          <p:cNvSpPr>
            <a:spLocks noChangeArrowheads="1"/>
          </p:cNvSpPr>
          <p:nvPr/>
        </p:nvSpPr>
        <p:spPr bwMode="auto">
          <a:xfrm>
            <a:off x="3124200" y="5257800"/>
            <a:ext cx="2057400" cy="533400"/>
          </a:xfrm>
          <a:prstGeom prst="bevel">
            <a:avLst>
              <a:gd name="adj" fmla="val 16593"/>
            </a:avLst>
          </a:prstGeom>
          <a:gradFill rotWithShape="1">
            <a:gsLst>
              <a:gs pos="0">
                <a:schemeClr val="accent1">
                  <a:alpha val="60001"/>
                </a:schemeClr>
              </a:gs>
              <a:gs pos="100000">
                <a:srgbClr val="66FFFF">
                  <a:alpha val="20000"/>
                </a:srgbClr>
              </a:gs>
            </a:gsLst>
            <a:lin ang="5400000" scaled="1"/>
          </a:gra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solidFill>
                  <a:schemeClr val="tx1"/>
                </a:solidFill>
                <a:latin typeface="Times New Roman" panose="02020603050405020304" pitchFamily="18" charset="0"/>
              </a:rPr>
              <a:t>7 млн. 753 тыс.руб.</a:t>
            </a:r>
            <a:r>
              <a:rPr lang="ru-RU" altLang="ru-RU" sz="1200" b="1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91138" name="Picture 2" descr="T:\3.Сафиной на проверку\DSCN7988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1219200"/>
            <a:ext cx="2667000" cy="2000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4"/>
          <p:cNvSpPr>
            <a:spLocks noChangeArrowheads="1"/>
          </p:cNvSpPr>
          <p:nvPr/>
        </p:nvSpPr>
        <p:spPr bwMode="auto">
          <a:xfrm>
            <a:off x="0" y="457200"/>
            <a:ext cx="3124200" cy="457200"/>
          </a:xfrm>
          <a:prstGeom prst="homePlate">
            <a:avLst>
              <a:gd name="adj" fmla="val 170833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203" name="AutoShape 5"/>
          <p:cNvSpPr>
            <a:spLocks noChangeArrowheads="1"/>
          </p:cNvSpPr>
          <p:nvPr/>
        </p:nvSpPr>
        <p:spPr bwMode="auto">
          <a:xfrm rot="10800000">
            <a:off x="5943600" y="457200"/>
            <a:ext cx="3200400" cy="457200"/>
          </a:xfrm>
          <a:prstGeom prst="homePlate">
            <a:avLst>
              <a:gd name="adj" fmla="val 168227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51204" name="Picture 7" descr="Герб цв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Text Box 6"/>
          <p:cNvSpPr txBox="1">
            <a:spLocks noChangeArrowheads="1"/>
          </p:cNvSpPr>
          <p:nvPr/>
        </p:nvSpPr>
        <p:spPr bwMode="auto">
          <a:xfrm>
            <a:off x="2819400" y="381000"/>
            <a:ext cx="34464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Транспортное сообщение, содержание дорог, связь</a:t>
            </a:r>
          </a:p>
        </p:txBody>
      </p:sp>
      <p:pic>
        <p:nvPicPr>
          <p:cNvPr id="53254" name="Picture 9" descr="DSC_7661 Новый телеком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1981200"/>
            <a:ext cx="3343275" cy="2238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255" name="Picture 10" descr="АВТОСТАНЦИЯ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3048000" cy="2041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256" name="Picture 12" descr="broadband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1219200"/>
            <a:ext cx="1866900" cy="11096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257" name="Picture 11" descr="65ЦОД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848100"/>
            <a:ext cx="3429000" cy="2571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258" name="Picture 17" descr="pic640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1447800"/>
            <a:ext cx="1752600" cy="1250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259" name="Picture 8" descr="Вышка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769993">
            <a:off x="3940175" y="4146550"/>
            <a:ext cx="2590800" cy="2149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260" name="Picture 12" descr="ЦОД музей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891937">
            <a:off x="6172200" y="3028950"/>
            <a:ext cx="2362200" cy="1771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261" name="Picture 13" descr="63 почта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8538" y="4267200"/>
            <a:ext cx="2684462" cy="2147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4"/>
          <p:cNvSpPr>
            <a:spLocks noChangeArrowheads="1"/>
          </p:cNvSpPr>
          <p:nvPr/>
        </p:nvSpPr>
        <p:spPr bwMode="auto">
          <a:xfrm>
            <a:off x="0" y="457200"/>
            <a:ext cx="3124200" cy="457200"/>
          </a:xfrm>
          <a:prstGeom prst="homePlate">
            <a:avLst>
              <a:gd name="adj" fmla="val 170833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2227" name="AutoShape 5"/>
          <p:cNvSpPr>
            <a:spLocks noChangeArrowheads="1"/>
          </p:cNvSpPr>
          <p:nvPr/>
        </p:nvSpPr>
        <p:spPr bwMode="auto">
          <a:xfrm rot="10800000">
            <a:off x="5943600" y="457200"/>
            <a:ext cx="3200400" cy="457200"/>
          </a:xfrm>
          <a:prstGeom prst="homePlate">
            <a:avLst>
              <a:gd name="adj" fmla="val 168227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52228" name="Picture 7" descr="Герб цв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 Box 6"/>
          <p:cNvSpPr txBox="1">
            <a:spLocks noChangeArrowheads="1"/>
          </p:cNvSpPr>
          <p:nvPr/>
        </p:nvSpPr>
        <p:spPr bwMode="auto">
          <a:xfrm>
            <a:off x="2819400" y="381000"/>
            <a:ext cx="34464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Транспортное сообщение, содержание дорог</a:t>
            </a:r>
          </a:p>
        </p:txBody>
      </p:sp>
      <p:pic>
        <p:nvPicPr>
          <p:cNvPr id="51206" name="Picture 12" descr="DSC_0375 ул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3352800" cy="223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7" name="Picture 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41279">
            <a:off x="685800" y="1295400"/>
            <a:ext cx="3200400" cy="24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8" name="Picture 17" descr="Снег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86385">
            <a:off x="5257800" y="4114800"/>
            <a:ext cx="3243263" cy="2432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9" name="Picture 18" descr="DSCN036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1219200"/>
            <a:ext cx="3243263" cy="2432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14" name="Picture 16" descr="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2667000"/>
            <a:ext cx="36576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4"/>
          <p:cNvSpPr>
            <a:spLocks noChangeArrowheads="1"/>
          </p:cNvSpPr>
          <p:nvPr/>
        </p:nvSpPr>
        <p:spPr bwMode="auto">
          <a:xfrm>
            <a:off x="0" y="457200"/>
            <a:ext cx="3352800" cy="457200"/>
          </a:xfrm>
          <a:prstGeom prst="homePlate">
            <a:avLst>
              <a:gd name="adj" fmla="val 183333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3251" name="AutoShape 5"/>
          <p:cNvSpPr>
            <a:spLocks noChangeArrowheads="1"/>
          </p:cNvSpPr>
          <p:nvPr/>
        </p:nvSpPr>
        <p:spPr bwMode="auto">
          <a:xfrm rot="10800000">
            <a:off x="5638800" y="457200"/>
            <a:ext cx="3505200" cy="457200"/>
          </a:xfrm>
          <a:prstGeom prst="homePlate">
            <a:avLst>
              <a:gd name="adj" fmla="val 184248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53252" name="Picture 7" descr="Герб цв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 Box 6"/>
          <p:cNvSpPr txBox="1">
            <a:spLocks noChangeArrowheads="1"/>
          </p:cNvSpPr>
          <p:nvPr/>
        </p:nvSpPr>
        <p:spPr bwMode="auto">
          <a:xfrm>
            <a:off x="2667000" y="457200"/>
            <a:ext cx="3446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Безопасность</a:t>
            </a:r>
          </a:p>
        </p:txBody>
      </p:sp>
      <p:pic>
        <p:nvPicPr>
          <p:cNvPr id="48137" name="Picture 9" descr="F:\ФОТО 2018 год\ГО, ЧС и ПБ\Антитеррор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99" y="1371600"/>
            <a:ext cx="4334933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138" name="Picture 10" descr="F:\ФОТО 2018 год\ГО, ЧС и ПБ\Вода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943350"/>
            <a:ext cx="3886200" cy="2914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139" name="Picture 11" descr="C:\Мои документы\Мои рисунки\5-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1143000"/>
            <a:ext cx="3733800" cy="5455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3" name="Picture 3" descr="F:\ФОТО 2018 год\Конкурс Югра многонациональная 19.10-21.10.2018\IMG-ced70a799954294238e7b8240a35f8bf-V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3124200"/>
            <a:ext cx="2800350" cy="3733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339" name="AutoShape 4"/>
          <p:cNvSpPr>
            <a:spLocks noChangeArrowheads="1"/>
          </p:cNvSpPr>
          <p:nvPr/>
        </p:nvSpPr>
        <p:spPr bwMode="auto">
          <a:xfrm>
            <a:off x="0" y="457200"/>
            <a:ext cx="3479800" cy="457200"/>
          </a:xfrm>
          <a:prstGeom prst="homePlate">
            <a:avLst>
              <a:gd name="adj" fmla="val 190278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340" name="AutoShape 5"/>
          <p:cNvSpPr>
            <a:spLocks noChangeArrowheads="1"/>
          </p:cNvSpPr>
          <p:nvPr/>
        </p:nvSpPr>
        <p:spPr bwMode="auto">
          <a:xfrm rot="10800000">
            <a:off x="5791200" y="457200"/>
            <a:ext cx="3352800" cy="457200"/>
          </a:xfrm>
          <a:prstGeom prst="homePlate">
            <a:avLst>
              <a:gd name="adj" fmla="val 176238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2514600" y="457200"/>
            <a:ext cx="4038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События 2018 года </a:t>
            </a:r>
          </a:p>
        </p:txBody>
      </p:sp>
      <p:pic>
        <p:nvPicPr>
          <p:cNvPr id="14342" name="Picture 7" descr="Герб цве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2" name="Picture 2" descr="F:\ФОТО 2018 год\Конкурс Югра многонациональная 19.10-21.10.2018\IMG_20181023_121205_HDR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2819400" cy="3759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7044" name="Picture 4" descr="F:\ФОТО 2018 год\Конкурс Югра многонациональная 19.10-21.10.2018\IMG_20181023_080857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1143000"/>
            <a:ext cx="4038600" cy="269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7045" name="Picture 5" descr="C:\Мои документы\Мои рисунки\jfkxwlvccdw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4191000"/>
            <a:ext cx="2438400" cy="2438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4"/>
          <p:cNvSpPr>
            <a:spLocks noChangeArrowheads="1"/>
          </p:cNvSpPr>
          <p:nvPr/>
        </p:nvSpPr>
        <p:spPr bwMode="auto">
          <a:xfrm>
            <a:off x="0" y="457200"/>
            <a:ext cx="3352800" cy="457200"/>
          </a:xfrm>
          <a:prstGeom prst="homePlate">
            <a:avLst>
              <a:gd name="adj" fmla="val 183333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4275" name="AutoShape 5"/>
          <p:cNvSpPr>
            <a:spLocks noChangeArrowheads="1"/>
          </p:cNvSpPr>
          <p:nvPr/>
        </p:nvSpPr>
        <p:spPr bwMode="auto">
          <a:xfrm rot="10800000">
            <a:off x="5638800" y="457200"/>
            <a:ext cx="3505200" cy="457200"/>
          </a:xfrm>
          <a:prstGeom prst="homePlate">
            <a:avLst>
              <a:gd name="adj" fmla="val 184248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4276" name="Text Box 6"/>
          <p:cNvSpPr txBox="1">
            <a:spLocks noChangeArrowheads="1"/>
          </p:cNvSpPr>
          <p:nvPr/>
        </p:nvSpPr>
        <p:spPr bwMode="auto">
          <a:xfrm>
            <a:off x="2819400" y="457200"/>
            <a:ext cx="3446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Безопасность</a:t>
            </a:r>
          </a:p>
        </p:txBody>
      </p:sp>
      <p:pic>
        <p:nvPicPr>
          <p:cNvPr id="54277" name="Picture 7" descr="Герб цв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3" name="Picture 15" descr="E:\фото 2017\Фото  ГО ЧС и ПБ\Закрытие переправы ИП Иванов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4038600"/>
            <a:ext cx="3124200" cy="2667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3261" name="Picture 13" descr="E:\фото 2017\Фото  ГО ЧС и ПБ\Аншлаги Безопасный лед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2667000" cy="25812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" name="Picture 14" descr="E:\фото 2017\Фото  ГО ЧС и ПБ\Аншлаги Безопасный лед 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1066800"/>
            <a:ext cx="2758017" cy="27352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9164" name="Picture 12" descr="F:\ФОТО 2018 год\Сход ГО, ЧС и ПБ\Вода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1066800"/>
            <a:ext cx="1676400" cy="29802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9165" name="Picture 13" descr="F:\ФОТО 2018 год\Сход ГО, ЧС и ПБ\Вода4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4724400"/>
            <a:ext cx="3429000" cy="19288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9166" name="Picture 14" descr="F:\ФОТО 2018 год\Сход ГО, ЧС и ПБ\БИатлон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3581400" cy="20145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4"/>
          <p:cNvSpPr>
            <a:spLocks noChangeArrowheads="1"/>
          </p:cNvSpPr>
          <p:nvPr/>
        </p:nvSpPr>
        <p:spPr bwMode="auto">
          <a:xfrm>
            <a:off x="0" y="457200"/>
            <a:ext cx="2971800" cy="457200"/>
          </a:xfrm>
          <a:prstGeom prst="homePlate">
            <a:avLst>
              <a:gd name="adj" fmla="val 162500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5299" name="AutoShape 5"/>
          <p:cNvSpPr>
            <a:spLocks noChangeArrowheads="1"/>
          </p:cNvSpPr>
          <p:nvPr/>
        </p:nvSpPr>
        <p:spPr bwMode="auto">
          <a:xfrm rot="10800000">
            <a:off x="6172200" y="457200"/>
            <a:ext cx="2971800" cy="457200"/>
          </a:xfrm>
          <a:prstGeom prst="homePlate">
            <a:avLst>
              <a:gd name="adj" fmla="val 156211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55300" name="Picture 7" descr="Герб цв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ext Box 6"/>
          <p:cNvSpPr txBox="1">
            <a:spLocks noChangeArrowheads="1"/>
          </p:cNvSpPr>
          <p:nvPr/>
        </p:nvSpPr>
        <p:spPr bwMode="auto">
          <a:xfrm>
            <a:off x="2819400" y="457200"/>
            <a:ext cx="3446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Безопасность </a:t>
            </a:r>
          </a:p>
        </p:txBody>
      </p:sp>
      <p:pic>
        <p:nvPicPr>
          <p:cNvPr id="54278" name="Picture 15" descr="6100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48200" y="4267200"/>
            <a:ext cx="1905000" cy="190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88" name="Picture 12" descr="F:\ФОТО 2018 год\Сход ГО, ЧС и ПБ\Тренировка по антитеррористеческой защищенности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4114800" cy="2314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0189" name="Picture 13" descr="F:\ФОТО 2018 год\Сход ГО, ЧС и ПБ\Антитеррор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3810000"/>
            <a:ext cx="2171700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0190" name="Picture 14" descr="F:\ФОТО 2018 год\Сход ГО, ЧС и ПБ\варьеган\DSC03656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371600"/>
            <a:ext cx="2895600" cy="2171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0191" name="Picture 15" descr="F:\ФОТО 2018 год\Фото 17.10.18  выставка пож техники\IMG_20181017_14101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1295400"/>
            <a:ext cx="3810000" cy="2143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AutoShape 4"/>
          <p:cNvSpPr>
            <a:spLocks noChangeArrowheads="1"/>
          </p:cNvSpPr>
          <p:nvPr/>
        </p:nvSpPr>
        <p:spPr bwMode="auto">
          <a:xfrm>
            <a:off x="0" y="457200"/>
            <a:ext cx="2971800" cy="457200"/>
          </a:xfrm>
          <a:prstGeom prst="homePlate">
            <a:avLst>
              <a:gd name="adj" fmla="val 162500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6323" name="AutoShape 5"/>
          <p:cNvSpPr>
            <a:spLocks noChangeArrowheads="1"/>
          </p:cNvSpPr>
          <p:nvPr/>
        </p:nvSpPr>
        <p:spPr bwMode="auto">
          <a:xfrm rot="10800000">
            <a:off x="6172200" y="457200"/>
            <a:ext cx="2971800" cy="457200"/>
          </a:xfrm>
          <a:prstGeom prst="homePlate">
            <a:avLst>
              <a:gd name="adj" fmla="val 156211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56324" name="Picture 7" descr="Герб цв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xt Box 6"/>
          <p:cNvSpPr txBox="1">
            <a:spLocks noChangeArrowheads="1"/>
          </p:cNvSpPr>
          <p:nvPr/>
        </p:nvSpPr>
        <p:spPr bwMode="auto">
          <a:xfrm>
            <a:off x="2819400" y="457200"/>
            <a:ext cx="3446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Безопасность</a:t>
            </a:r>
          </a:p>
        </p:txBody>
      </p:sp>
      <p:pic>
        <p:nvPicPr>
          <p:cNvPr id="55306" name="Picture 14" descr="G:\террор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4038600" cy="251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8" name="Picture 10" descr="F:\ФОТО 2018 год\Сход ГО, ЧС и ПБ\варьеган\DSC0158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3505200"/>
            <a:ext cx="2362200" cy="3149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9" name="Picture 11" descr="C:\Мои документы\Мои рисунки\kameri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1066800"/>
            <a:ext cx="3124200" cy="22460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60" name="Picture 12" descr="C:\Documents and Settings\SAVUTA\Рабочий стол\9 мая фото сотрудники\Сотрудники администрации\DSC00074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4572000"/>
            <a:ext cx="3429000" cy="1921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61" name="Picture 13" descr="C:\Мои документы\Мои рисунки\img33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3048000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AutoShape 4"/>
          <p:cNvSpPr>
            <a:spLocks noChangeArrowheads="1"/>
          </p:cNvSpPr>
          <p:nvPr/>
        </p:nvSpPr>
        <p:spPr bwMode="auto">
          <a:xfrm>
            <a:off x="0" y="457200"/>
            <a:ext cx="3352800" cy="457200"/>
          </a:xfrm>
          <a:prstGeom prst="homePlate">
            <a:avLst>
              <a:gd name="adj" fmla="val 183333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7347" name="AutoShape 5"/>
          <p:cNvSpPr>
            <a:spLocks noChangeArrowheads="1"/>
          </p:cNvSpPr>
          <p:nvPr/>
        </p:nvSpPr>
        <p:spPr bwMode="auto">
          <a:xfrm rot="10800000">
            <a:off x="5638800" y="457200"/>
            <a:ext cx="3505200" cy="457200"/>
          </a:xfrm>
          <a:prstGeom prst="homePlate">
            <a:avLst>
              <a:gd name="adj" fmla="val 184248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7348" name="Text Box 6"/>
          <p:cNvSpPr txBox="1">
            <a:spLocks noChangeArrowheads="1"/>
          </p:cNvSpPr>
          <p:nvPr/>
        </p:nvSpPr>
        <p:spPr bwMode="auto">
          <a:xfrm>
            <a:off x="2819400" y="457200"/>
            <a:ext cx="3446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Безопасность</a:t>
            </a:r>
          </a:p>
        </p:txBody>
      </p:sp>
      <p:pic>
        <p:nvPicPr>
          <p:cNvPr id="57349" name="Picture 7" descr="Герб цв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0" name="Picture 16" descr="ognetushite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80673" y="1296597"/>
            <a:ext cx="2672296" cy="20416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333" name="Picture 13" descr="E:\фото 2017\Фото  ГО ЧС и ПБ\Проверка гидрантов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4343399" cy="24431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6336" name="Picture 16" descr="E:\фото 2017\Фото  ГО ЧС и ПБ\Проверка гидрантов 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1066800"/>
            <a:ext cx="1714500" cy="304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8" descr="F:\ФОТО 2018 год\ГО, ЧС и ПБ\Проверка противопожарных водоисточников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1371600"/>
            <a:ext cx="4031831" cy="22670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1212" name="Picture 12" descr="F:\ФОТО 2018 год\Сход ГО, ЧС и ПБ\Апркупрская проверка по ПБ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4267200"/>
            <a:ext cx="3733800" cy="21002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9" name="Picture 15" descr="E:\фото 2017\Фото  ГО ЧС и ПБ\Насосная станци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2438400"/>
            <a:ext cx="3886200" cy="2514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8371" name="AutoShape 4"/>
          <p:cNvSpPr>
            <a:spLocks noChangeArrowheads="1"/>
          </p:cNvSpPr>
          <p:nvPr/>
        </p:nvSpPr>
        <p:spPr bwMode="auto">
          <a:xfrm>
            <a:off x="0" y="457200"/>
            <a:ext cx="3352800" cy="457200"/>
          </a:xfrm>
          <a:prstGeom prst="homePlate">
            <a:avLst>
              <a:gd name="adj" fmla="val 183333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8372" name="AutoShape 5"/>
          <p:cNvSpPr>
            <a:spLocks noChangeArrowheads="1"/>
          </p:cNvSpPr>
          <p:nvPr/>
        </p:nvSpPr>
        <p:spPr bwMode="auto">
          <a:xfrm rot="10800000">
            <a:off x="5638800" y="457200"/>
            <a:ext cx="3505200" cy="457200"/>
          </a:xfrm>
          <a:prstGeom prst="homePlate">
            <a:avLst>
              <a:gd name="adj" fmla="val 184248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8373" name="Text Box 6"/>
          <p:cNvSpPr txBox="1">
            <a:spLocks noChangeArrowheads="1"/>
          </p:cNvSpPr>
          <p:nvPr/>
        </p:nvSpPr>
        <p:spPr bwMode="auto">
          <a:xfrm>
            <a:off x="2819400" y="457200"/>
            <a:ext cx="34464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Безопасность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b="1">
              <a:solidFill>
                <a:srgbClr val="5A430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8374" name="Picture 7" descr="Герб цве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7" name="Picture 13" descr="E:\фото 2017\Фото  ГО ЧС и ПБ\Обновление минполос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4191000"/>
            <a:ext cx="4191000" cy="2426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34" name="Picture 10" descr="F:\ФОТО 2018 год\ГО, ЧС и ПБ\Обновление минполос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4267200"/>
            <a:ext cx="388620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35" name="Picture 11" descr="F:\ФОТО 2018 год\Сход ГО, ЧС и ПБ\Инструктажи 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4199467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306" name="Picture 10" descr="T:\9.Для пользователей\Лукьянова И.К\Встреча с главами ТПП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1143000"/>
            <a:ext cx="3429000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37" name="Picture 17" descr="C:\Мои документы\Downloads\OJfTEYGf8uQ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2057400"/>
            <a:ext cx="3124200" cy="2343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9395" name="AutoShape 4"/>
          <p:cNvSpPr>
            <a:spLocks noChangeArrowheads="1"/>
          </p:cNvSpPr>
          <p:nvPr/>
        </p:nvSpPr>
        <p:spPr bwMode="auto">
          <a:xfrm>
            <a:off x="0" y="457200"/>
            <a:ext cx="2971800" cy="457200"/>
          </a:xfrm>
          <a:prstGeom prst="homePlate">
            <a:avLst>
              <a:gd name="adj" fmla="val 162500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9396" name="AutoShape 5"/>
          <p:cNvSpPr>
            <a:spLocks noChangeArrowheads="1"/>
          </p:cNvSpPr>
          <p:nvPr/>
        </p:nvSpPr>
        <p:spPr bwMode="auto">
          <a:xfrm rot="10800000">
            <a:off x="6172200" y="457200"/>
            <a:ext cx="2971800" cy="457200"/>
          </a:xfrm>
          <a:prstGeom prst="homePlate">
            <a:avLst>
              <a:gd name="adj" fmla="val 156211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59397" name="Picture 7" descr="Герб цве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2819400" y="457200"/>
            <a:ext cx="3446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Досуг и культура</a:t>
            </a:r>
          </a:p>
        </p:txBody>
      </p:sp>
      <p:pic>
        <p:nvPicPr>
          <p:cNvPr id="53262" name="Picture 14" descr="F:\ФОТО 2018 год\День защиты детей 01.06.2018\DSCN725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4191000"/>
            <a:ext cx="3352800" cy="2548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64" name="Picture 16" descr="F:\ФОТО 2018 год\День Флага 22.08.2018\mt9OcICBRlU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3542606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335" name="Picture 15" descr="C:\Мои документы\Downloads\WF-zqT3edMQ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1219200"/>
            <a:ext cx="3581400" cy="2388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336" name="Picture 16" descr="C:\Мои документы\Downloads\jGSuEyQlJ3c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4267200"/>
            <a:ext cx="3200400" cy="24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334" name="Picture 14" descr="F:\ФОТО 2018 год\День Флага 22.08.2018\Neeu8cq5qgE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4419600"/>
            <a:ext cx="2971800" cy="1981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8" name="Picture 14" descr="F:\ФОТО 2018 год\День, семьи, любви и верности\DSCN774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1752600"/>
            <a:ext cx="3124200" cy="2343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0419" name="AutoShape 4"/>
          <p:cNvSpPr>
            <a:spLocks noChangeArrowheads="1"/>
          </p:cNvSpPr>
          <p:nvPr/>
        </p:nvSpPr>
        <p:spPr bwMode="auto">
          <a:xfrm>
            <a:off x="0" y="457200"/>
            <a:ext cx="2971800" cy="457200"/>
          </a:xfrm>
          <a:prstGeom prst="homePlate">
            <a:avLst>
              <a:gd name="adj" fmla="val 162500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60420" name="Picture 7" descr="Герб цве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AutoShape 5"/>
          <p:cNvSpPr>
            <a:spLocks noChangeArrowheads="1"/>
          </p:cNvSpPr>
          <p:nvPr/>
        </p:nvSpPr>
        <p:spPr bwMode="auto">
          <a:xfrm rot="10800000">
            <a:off x="6172200" y="457200"/>
            <a:ext cx="2971800" cy="457200"/>
          </a:xfrm>
          <a:prstGeom prst="homePlate">
            <a:avLst>
              <a:gd name="adj" fmla="val 156211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2819400" y="457200"/>
            <a:ext cx="3446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Досуг и культура </a:t>
            </a:r>
          </a:p>
        </p:txBody>
      </p:sp>
      <p:pic>
        <p:nvPicPr>
          <p:cNvPr id="57356" name="Picture 12" descr="F:\ФОТО 2018 год\Фото 9 мая 2018 год\DSC0023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31369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57" name="Picture 13" descr="F:\ФОТО 2018 год\День народного единства 04.11.2018\DSCN8398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219200"/>
            <a:ext cx="28448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59" name="Picture 15" descr="F:\ФОТО 2018 год\День защиты детей 01.06.2018\DSCN7248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4191000"/>
            <a:ext cx="3124200" cy="2343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60" name="Picture 16" descr="F:\ФОТО 2018 год\День славянской письменности и культуры\DSCN7210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4114800"/>
            <a:ext cx="2819400" cy="2114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61" name="Picture 17" descr="F:\фото 2017\Фото День народн.единств.2017\DSCN4472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7443" y="4267200"/>
            <a:ext cx="2946557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E:\фото 2017\день славянской письменности\DSCN302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52800" y="3657600"/>
            <a:ext cx="3016251" cy="2262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443" name="AutoShape 4"/>
          <p:cNvSpPr>
            <a:spLocks noChangeArrowheads="1"/>
          </p:cNvSpPr>
          <p:nvPr/>
        </p:nvSpPr>
        <p:spPr bwMode="auto">
          <a:xfrm>
            <a:off x="0" y="457200"/>
            <a:ext cx="3276600" cy="457200"/>
          </a:xfrm>
          <a:prstGeom prst="homePlate">
            <a:avLst>
              <a:gd name="adj" fmla="val 179167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61444" name="Picture 7" descr="Герб цве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AutoShape 5"/>
          <p:cNvSpPr>
            <a:spLocks noChangeArrowheads="1"/>
          </p:cNvSpPr>
          <p:nvPr/>
        </p:nvSpPr>
        <p:spPr bwMode="auto">
          <a:xfrm rot="10800000">
            <a:off x="5943600" y="457200"/>
            <a:ext cx="3200400" cy="457200"/>
          </a:xfrm>
          <a:prstGeom prst="homePlate">
            <a:avLst>
              <a:gd name="adj" fmla="val 168227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2667000" y="457200"/>
            <a:ext cx="3446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Досуг и культура </a:t>
            </a:r>
          </a:p>
        </p:txBody>
      </p:sp>
      <p:sp>
        <p:nvSpPr>
          <p:cNvPr id="61447" name="Rectangle 8"/>
          <p:cNvSpPr>
            <a:spLocks noChangeArrowheads="1"/>
          </p:cNvSpPr>
          <p:nvPr/>
        </p:nvSpPr>
        <p:spPr bwMode="auto">
          <a:xfrm>
            <a:off x="152400" y="5443538"/>
            <a:ext cx="3276600" cy="1230312"/>
          </a:xfrm>
          <a:prstGeom prst="rect">
            <a:avLst/>
          </a:prstGeom>
          <a:gradFill rotWithShape="1">
            <a:gsLst>
              <a:gs pos="0">
                <a:srgbClr val="CCFFCC">
                  <a:alpha val="79999"/>
                </a:srgbClr>
              </a:gs>
              <a:gs pos="100000">
                <a:schemeClr val="bg2"/>
              </a:gs>
            </a:gsLst>
            <a:lin ang="2700000" scaled="1"/>
          </a:gradFill>
          <a:ln w="9525">
            <a:solidFill>
              <a:srgbClr val="C48A3C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400" b="1">
                <a:latin typeface="Times New Roman" panose="02020603050405020304" pitchFamily="18" charset="0"/>
              </a:rPr>
              <a:t>На проведение общепоселковых культурно–массовых мероприятий из средств местного бюджета было израсходовано </a:t>
            </a:r>
          </a:p>
          <a:p>
            <a:pPr algn="ctr" eaLnBrk="1" hangingPunct="1"/>
            <a:r>
              <a:rPr lang="ru-RU" altLang="ru-RU" sz="1400" b="1" u="sng">
                <a:latin typeface="Times New Roman" panose="02020603050405020304" pitchFamily="18" charset="0"/>
              </a:rPr>
              <a:t>701 тыс. руб.</a:t>
            </a:r>
            <a:r>
              <a:rPr lang="ru-RU" altLang="ru-RU" b="1"/>
              <a:t> </a:t>
            </a:r>
            <a:endParaRPr lang="ru-RU" altLang="ru-RU" sz="1400" b="1">
              <a:latin typeface="Times New Roman" panose="02020603050405020304" pitchFamily="18" charset="0"/>
            </a:endParaRPr>
          </a:p>
        </p:txBody>
      </p:sp>
      <p:pic>
        <p:nvPicPr>
          <p:cNvPr id="60430" name="Picture 14" descr="E:\фото 2017\день славянской письменности\DSCN302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781800" y="1219200"/>
            <a:ext cx="21717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381" name="Picture 13" descr="C:\Мои документы\Downloads\DSCN823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1219200"/>
            <a:ext cx="314960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C:\Мои документы\Downloads\DSCN823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67400" y="4267200"/>
            <a:ext cx="314960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4" descr="E:\фото 2017\день славянской письменности\DSCN3027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04800" y="1174741"/>
            <a:ext cx="3016251" cy="2198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3" descr="C:\Мои документы\Downloads\DSCN8231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04800" y="3276600"/>
            <a:ext cx="314960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32" name="Picture 12" descr="F:\ФОТО 2018 год\Волонтеры ФОТО\IMG-6922b8ddcd40a0bc9a94e805b820e731-V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1143000"/>
            <a:ext cx="2228850" cy="2971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2467" name="AutoShape 4"/>
          <p:cNvSpPr>
            <a:spLocks noChangeArrowheads="1"/>
          </p:cNvSpPr>
          <p:nvPr/>
        </p:nvSpPr>
        <p:spPr bwMode="auto">
          <a:xfrm>
            <a:off x="0" y="457200"/>
            <a:ext cx="3276600" cy="457200"/>
          </a:xfrm>
          <a:prstGeom prst="homePlate">
            <a:avLst>
              <a:gd name="adj" fmla="val 179167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62468" name="Picture 7" descr="Герб цве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AutoShape 5"/>
          <p:cNvSpPr>
            <a:spLocks noChangeArrowheads="1"/>
          </p:cNvSpPr>
          <p:nvPr/>
        </p:nvSpPr>
        <p:spPr bwMode="auto">
          <a:xfrm rot="10800000">
            <a:off x="5791200" y="457200"/>
            <a:ext cx="3352800" cy="457200"/>
          </a:xfrm>
          <a:prstGeom prst="homePlate">
            <a:avLst>
              <a:gd name="adj" fmla="val 176238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2819400" y="457200"/>
            <a:ext cx="3446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Молодёжный совет</a:t>
            </a:r>
          </a:p>
        </p:txBody>
      </p:sp>
      <p:pic>
        <p:nvPicPr>
          <p:cNvPr id="15" name="Picture 14" descr="F:\ФОТО 2018 год\Волонтеры ФОТО\IMG-8df9fbc1ac68aa47d51c09580bfd9635-V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37156">
            <a:off x="4032299" y="4137485"/>
            <a:ext cx="3357563" cy="25177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8" name="Picture 16" descr="F:\ФОТО 2018 год\Волонтеры ФОТО\IMG-fc237a9803cefec0bf0edbb39c614d89-V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3962400"/>
            <a:ext cx="2819400" cy="26511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6333" name="Picture 13" descr="C:\Мои документы\Мои рисунки\718877143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1371600"/>
            <a:ext cx="3352800" cy="25317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6334" name="Picture 14" descr="C:\Мои документы\Downloads\IMG-fc130d626d86b9b800acd294fb8afc7d-V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2438400" cy="2590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9" name="Picture 13" descr="F:\ФОТО 2018 год\фото для отчета 2018 с.Варьеган\imageццыыв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4205978"/>
            <a:ext cx="3364104" cy="224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3491" name="AutoShape 4"/>
          <p:cNvSpPr>
            <a:spLocks noChangeArrowheads="1"/>
          </p:cNvSpPr>
          <p:nvPr/>
        </p:nvSpPr>
        <p:spPr bwMode="auto">
          <a:xfrm>
            <a:off x="0" y="457200"/>
            <a:ext cx="2971800" cy="457200"/>
          </a:xfrm>
          <a:prstGeom prst="homePlate">
            <a:avLst>
              <a:gd name="adj" fmla="val 162500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3492" name="AutoShape 5"/>
          <p:cNvSpPr>
            <a:spLocks noChangeArrowheads="1"/>
          </p:cNvSpPr>
          <p:nvPr/>
        </p:nvSpPr>
        <p:spPr bwMode="auto">
          <a:xfrm rot="10800000">
            <a:off x="6172200" y="457200"/>
            <a:ext cx="2971800" cy="457200"/>
          </a:xfrm>
          <a:prstGeom prst="homePlate">
            <a:avLst>
              <a:gd name="adj" fmla="val 156211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63493" name="Picture 7" descr="Герб цве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2819400" y="457200"/>
            <a:ext cx="3446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Досуг и культура</a:t>
            </a:r>
          </a:p>
        </p:txBody>
      </p:sp>
      <p:pic>
        <p:nvPicPr>
          <p:cNvPr id="60428" name="Picture 12" descr="F:\ФОТО 2018 год\фото для отчета 2018 с.Варьеган\imageакуу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9445" y="4205978"/>
            <a:ext cx="3372993" cy="224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31" name="Picture 15" descr="C:\Мои документы\Мои рисунки\image (1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213514"/>
            <a:ext cx="3200400" cy="223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32" name="Picture 16" descr="C:\Мои документы\Мои рисунки\image (1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66198">
            <a:off x="6019800" y="1143000"/>
            <a:ext cx="2971800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4" descr="C:\Users\г.п.Новоаганск\Desktop\конкурс ханты мансийск\20180921_133338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594132">
            <a:off x="435025" y="1370419"/>
            <a:ext cx="3447739" cy="1939353"/>
          </a:xfrm>
          <a:prstGeom prst="rect">
            <a:avLst/>
          </a:prstGeom>
          <a:noFill/>
          <a:effectLst>
            <a:softEdge rad="63500"/>
          </a:effectLst>
          <a:extLst/>
        </p:spPr>
      </p:pic>
      <p:pic>
        <p:nvPicPr>
          <p:cNvPr id="60433" name="Picture 17" descr="F:\ФОТО 2018 год\фото для отчета 2018 с.Варьеган\imageмирыы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2631" y="2133600"/>
            <a:ext cx="3246437" cy="2158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4"/>
          <p:cNvSpPr>
            <a:spLocks noChangeArrowheads="1"/>
          </p:cNvSpPr>
          <p:nvPr/>
        </p:nvSpPr>
        <p:spPr bwMode="auto">
          <a:xfrm>
            <a:off x="0" y="381000"/>
            <a:ext cx="2971800" cy="457200"/>
          </a:xfrm>
          <a:prstGeom prst="homePlate">
            <a:avLst>
              <a:gd name="adj" fmla="val 162500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363" name="AutoShape 5"/>
          <p:cNvSpPr>
            <a:spLocks noChangeArrowheads="1"/>
          </p:cNvSpPr>
          <p:nvPr/>
        </p:nvSpPr>
        <p:spPr bwMode="auto">
          <a:xfrm rot="10800000">
            <a:off x="6172200" y="381000"/>
            <a:ext cx="2971800" cy="457200"/>
          </a:xfrm>
          <a:prstGeom prst="homePlate">
            <a:avLst>
              <a:gd name="adj" fmla="val 156211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2438400" y="381000"/>
            <a:ext cx="403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Демографические показатели </a:t>
            </a:r>
          </a:p>
        </p:txBody>
      </p:sp>
      <p:sp>
        <p:nvSpPr>
          <p:cNvPr id="15365" name="TextBox 5"/>
          <p:cNvSpPr txBox="1">
            <a:spLocks noChangeArrowheads="1"/>
          </p:cNvSpPr>
          <p:nvPr/>
        </p:nvSpPr>
        <p:spPr bwMode="auto">
          <a:xfrm>
            <a:off x="304800" y="1371600"/>
            <a:ext cx="86391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проживающих в городском поселении Новоаганск 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01.01.2019 года составила </a:t>
            </a:r>
            <a:r>
              <a:rPr lang="ru-RU" altLang="ru-RU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10 041 </a:t>
            </a:r>
            <a:r>
              <a:rPr lang="ru-RU" altLang="ru-RU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человек, в том числе: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9 539</a:t>
            </a:r>
            <a:r>
              <a:rPr lang="ru-RU" altLang="ru-RU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 –  в посёлке Новоаганск  и  </a:t>
            </a:r>
            <a:r>
              <a:rPr lang="ru-RU" altLang="ru-RU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502  </a:t>
            </a:r>
            <a:r>
              <a:rPr lang="ru-RU" altLang="ru-RU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 – в селе Варьёган</a:t>
            </a:r>
          </a:p>
        </p:txBody>
      </p:sp>
      <p:pic>
        <p:nvPicPr>
          <p:cNvPr id="15366" name="Picture 7" descr="Герб цве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Диаграмма 10"/>
          <p:cNvGraphicFramePr/>
          <p:nvPr/>
        </p:nvGraphicFramePr>
        <p:xfrm>
          <a:off x="152400" y="3352800"/>
          <a:ext cx="5029200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3962400" y="2667000"/>
          <a:ext cx="4953000" cy="3243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AutoShape 4"/>
          <p:cNvSpPr>
            <a:spLocks noChangeArrowheads="1"/>
          </p:cNvSpPr>
          <p:nvPr/>
        </p:nvSpPr>
        <p:spPr bwMode="auto">
          <a:xfrm>
            <a:off x="0" y="457200"/>
            <a:ext cx="2971800" cy="457200"/>
          </a:xfrm>
          <a:prstGeom prst="homePlate">
            <a:avLst>
              <a:gd name="adj" fmla="val 162500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4515" name="AutoShape 5"/>
          <p:cNvSpPr>
            <a:spLocks noChangeArrowheads="1"/>
          </p:cNvSpPr>
          <p:nvPr/>
        </p:nvSpPr>
        <p:spPr bwMode="auto">
          <a:xfrm rot="10800000">
            <a:off x="6172200" y="457200"/>
            <a:ext cx="2971800" cy="457200"/>
          </a:xfrm>
          <a:prstGeom prst="homePlate">
            <a:avLst>
              <a:gd name="adj" fmla="val 156211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64516" name="Picture 7" descr="Герб цв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Text Box 6"/>
          <p:cNvSpPr txBox="1">
            <a:spLocks noChangeArrowheads="1"/>
          </p:cNvSpPr>
          <p:nvPr/>
        </p:nvSpPr>
        <p:spPr bwMode="auto">
          <a:xfrm>
            <a:off x="2819400" y="457200"/>
            <a:ext cx="3446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Досуг и культура </a:t>
            </a:r>
          </a:p>
        </p:txBody>
      </p:sp>
      <p:pic>
        <p:nvPicPr>
          <p:cNvPr id="63500" name="Picture 12" descr="E:\фото 2017\9 мая ВАРЬЕГАН\DSCN2600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2400" y="1143000"/>
            <a:ext cx="3429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501" name="Picture 13" descr="E:\фото 2017\9 мая ВАРЬЕГАН\DSCN2604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943600" y="4191000"/>
            <a:ext cx="3047838" cy="2285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503" name="Picture 15" descr="E:\фото 2017\ВАРЬЕГАН Филатова фото 2017\фото клуб, спорт, ГО и ЧС\image56еепр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28600" y="4343400"/>
            <a:ext cx="3276600" cy="218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504" name="Picture 16" descr="E:\фото 2017\ВАРЬЕГАН Филатова фото 2017\фото клуб, спорт, ГО и ЧС\imageдджжж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048000" y="2286000"/>
            <a:ext cx="3072384" cy="2048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505" name="Picture 17" descr="E:\фото 2017\ВАРЬЕГАН Филатова фото 2017\фото клуб, спорт, ГО и ЧС\image6н7г8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715000" y="1308570"/>
            <a:ext cx="3276600" cy="2107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6" descr="E:\фото 2017\ВАРЬЕГАН Филатова фото 2017\фото клуб, спорт, ГО и ЧС\imageдджжж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505200" y="4191000"/>
            <a:ext cx="2286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AutoShape 4"/>
          <p:cNvSpPr>
            <a:spLocks noChangeArrowheads="1"/>
          </p:cNvSpPr>
          <p:nvPr/>
        </p:nvSpPr>
        <p:spPr bwMode="auto">
          <a:xfrm>
            <a:off x="0" y="457200"/>
            <a:ext cx="2971800" cy="457200"/>
          </a:xfrm>
          <a:prstGeom prst="homePlate">
            <a:avLst>
              <a:gd name="adj" fmla="val 162500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5539" name="AutoShape 5"/>
          <p:cNvSpPr>
            <a:spLocks noChangeArrowheads="1"/>
          </p:cNvSpPr>
          <p:nvPr/>
        </p:nvSpPr>
        <p:spPr bwMode="auto">
          <a:xfrm rot="10800000">
            <a:off x="6172200" y="457200"/>
            <a:ext cx="2971800" cy="457200"/>
          </a:xfrm>
          <a:prstGeom prst="homePlate">
            <a:avLst>
              <a:gd name="adj" fmla="val 156211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65540" name="Picture 7" descr="Герб цв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xt Box 6"/>
          <p:cNvSpPr txBox="1">
            <a:spLocks noChangeArrowheads="1"/>
          </p:cNvSpPr>
          <p:nvPr/>
        </p:nvSpPr>
        <p:spPr bwMode="auto">
          <a:xfrm>
            <a:off x="2819400" y="457200"/>
            <a:ext cx="3446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Досуг и культура </a:t>
            </a:r>
          </a:p>
        </p:txBody>
      </p:sp>
      <p:sp>
        <p:nvSpPr>
          <p:cNvPr id="65542" name="Rectangle 8"/>
          <p:cNvSpPr>
            <a:spLocks noChangeArrowheads="1"/>
          </p:cNvSpPr>
          <p:nvPr/>
        </p:nvSpPr>
        <p:spPr bwMode="auto">
          <a:xfrm>
            <a:off x="2743200" y="5867400"/>
            <a:ext cx="3124200" cy="801688"/>
          </a:xfrm>
          <a:prstGeom prst="rect">
            <a:avLst/>
          </a:prstGeom>
          <a:gradFill rotWithShape="1">
            <a:gsLst>
              <a:gs pos="0">
                <a:srgbClr val="CCFFCC">
                  <a:alpha val="79999"/>
                </a:srgbClr>
              </a:gs>
              <a:gs pos="100000">
                <a:schemeClr val="bg2"/>
              </a:gs>
            </a:gsLst>
            <a:lin ang="2700000" scaled="1"/>
          </a:gradFill>
          <a:ln w="9525">
            <a:solidFill>
              <a:srgbClr val="C48A3C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400" b="1">
                <a:latin typeface="Times New Roman" panose="02020603050405020304" pitchFamily="18" charset="0"/>
              </a:rPr>
              <a:t>Общий объем музейных фондов в 2018 году составил</a:t>
            </a:r>
          </a:p>
          <a:p>
            <a:pPr algn="ctr" eaLnBrk="1" hangingPunct="1"/>
            <a:r>
              <a:rPr lang="ru-RU" altLang="ru-RU" sz="1400" b="1" u="sng">
                <a:latin typeface="Times New Roman" panose="02020603050405020304" pitchFamily="18" charset="0"/>
              </a:rPr>
              <a:t>1 575 единиц хранения</a:t>
            </a:r>
            <a:r>
              <a:rPr lang="ru-RU" altLang="ru-RU"/>
              <a:t> </a:t>
            </a:r>
            <a:endParaRPr lang="ru-RU" altLang="ru-RU" sz="1400" b="1">
              <a:latin typeface="Times New Roman" panose="02020603050405020304" pitchFamily="18" charset="0"/>
            </a:endParaRPr>
          </a:p>
        </p:txBody>
      </p:sp>
      <p:pic>
        <p:nvPicPr>
          <p:cNvPr id="13" name="Picture 12" descr="E:\фото 2017\ВАРЬЕГАН Филатова фото 2017\фото парк-музей\07.12.2016_Делегация туриндустрии из Китая (5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200" y="1295400"/>
            <a:ext cx="2438400" cy="1828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4525" name="Picture 13" descr="E:\фото 2017\Лабаз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6874" y="3810000"/>
            <a:ext cx="17780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526" name="Picture 14" descr="E:\фото 2017\Губернатор ХМАО\DSCN388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19800" y="4466114"/>
            <a:ext cx="2946557" cy="196437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4527" name="Picture 15" descr="E:\фото 2017\Губернатор ХМАО\DSCN3843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72200" y="1333445"/>
            <a:ext cx="2743200" cy="1828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4528" name="Picture 16" descr="E:\фото 2017\Губернатор ХМАО\DSCN3877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24200" y="1515073"/>
            <a:ext cx="2895600" cy="14274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4529" name="Picture 17" descr="E:\фото 2017\Губернатор ХМАО\DSCN3905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67000" y="3559112"/>
            <a:ext cx="3124200" cy="2082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AutoShape 4"/>
          <p:cNvSpPr>
            <a:spLocks noChangeArrowheads="1"/>
          </p:cNvSpPr>
          <p:nvPr/>
        </p:nvSpPr>
        <p:spPr bwMode="auto">
          <a:xfrm>
            <a:off x="0" y="457200"/>
            <a:ext cx="2971800" cy="457200"/>
          </a:xfrm>
          <a:prstGeom prst="homePlate">
            <a:avLst>
              <a:gd name="adj" fmla="val 162500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6563" name="AutoShape 5"/>
          <p:cNvSpPr>
            <a:spLocks noChangeArrowheads="1"/>
          </p:cNvSpPr>
          <p:nvPr/>
        </p:nvSpPr>
        <p:spPr bwMode="auto">
          <a:xfrm rot="10800000">
            <a:off x="6172200" y="457200"/>
            <a:ext cx="2971800" cy="457200"/>
          </a:xfrm>
          <a:prstGeom prst="homePlate">
            <a:avLst>
              <a:gd name="adj" fmla="val 156211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66564" name="Picture 7" descr="Герб цв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Text Box 6"/>
          <p:cNvSpPr txBox="1">
            <a:spLocks noChangeArrowheads="1"/>
          </p:cNvSpPr>
          <p:nvPr/>
        </p:nvSpPr>
        <p:spPr bwMode="auto">
          <a:xfrm>
            <a:off x="2743200" y="457200"/>
            <a:ext cx="3446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Досуг и культура</a:t>
            </a:r>
          </a:p>
        </p:txBody>
      </p:sp>
      <p:pic>
        <p:nvPicPr>
          <p:cNvPr id="65549" name="Picture 13" descr="E:\фото 2017\ВАРЬЕГАН Филатова фото 2017\фото парк-музей\IMG_980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29300" y="1447800"/>
            <a:ext cx="3314700" cy="2209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5550" name="Picture 14" descr="E:\фото 2017\ВАРЬЕГАН Филатова фото 2017\фото парк-музей\10 первый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04800" y="3810000"/>
            <a:ext cx="2590800" cy="25720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5551" name="Picture 15" descr="E:\фото 2017\ВАРЬЕГАН Филатова фото 2017\ночь искусств  2017г\IMG_064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24200" y="4191000"/>
            <a:ext cx="3276600" cy="2184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5552" name="Picture 16" descr="E:\фото 2017\ВАРЬЕГАН Филатова фото 2017\ФОТО К ОТЧЕТУ\Открытие Года здоровья Коллектив музея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99200" y="4267200"/>
            <a:ext cx="2844800" cy="189653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5554" name="Picture 18" descr="E:\фото 2017\ЭПМ новые имена\DSCN2326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2400" y="1286872"/>
            <a:ext cx="3454584" cy="23030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Picture 14" descr="E:\фото 2017\ВАРЬЕГАН Филатова фото 2017\фото парк-музей\10 первый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759885" y="1219200"/>
            <a:ext cx="1929030" cy="25720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4"/>
          <p:cNvSpPr>
            <a:spLocks noChangeArrowheads="1"/>
          </p:cNvSpPr>
          <p:nvPr/>
        </p:nvSpPr>
        <p:spPr bwMode="auto">
          <a:xfrm>
            <a:off x="0" y="457200"/>
            <a:ext cx="2971800" cy="457200"/>
          </a:xfrm>
          <a:prstGeom prst="homePlate">
            <a:avLst>
              <a:gd name="adj" fmla="val 162500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7587" name="AutoShape 5"/>
          <p:cNvSpPr>
            <a:spLocks noChangeArrowheads="1"/>
          </p:cNvSpPr>
          <p:nvPr/>
        </p:nvSpPr>
        <p:spPr bwMode="auto">
          <a:xfrm rot="10800000">
            <a:off x="6172200" y="457200"/>
            <a:ext cx="2971800" cy="457200"/>
          </a:xfrm>
          <a:prstGeom prst="homePlate">
            <a:avLst>
              <a:gd name="adj" fmla="val 156211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67588" name="Picture 7" descr="Герб цв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 Box 6"/>
          <p:cNvSpPr txBox="1">
            <a:spLocks noChangeArrowheads="1"/>
          </p:cNvSpPr>
          <p:nvPr/>
        </p:nvSpPr>
        <p:spPr bwMode="auto">
          <a:xfrm>
            <a:off x="2743200" y="457200"/>
            <a:ext cx="34464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Досуг и культура 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b="1">
              <a:solidFill>
                <a:srgbClr val="5A430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371600"/>
            <a:ext cx="3754253" cy="5242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038600" y="1828800"/>
            <a:ext cx="4974900" cy="393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4"/>
          <p:cNvSpPr>
            <a:spLocks noChangeArrowheads="1"/>
          </p:cNvSpPr>
          <p:nvPr/>
        </p:nvSpPr>
        <p:spPr bwMode="auto">
          <a:xfrm>
            <a:off x="0" y="457200"/>
            <a:ext cx="2971800" cy="457200"/>
          </a:xfrm>
          <a:prstGeom prst="homePlate">
            <a:avLst>
              <a:gd name="adj" fmla="val 162500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8611" name="AutoShape 5"/>
          <p:cNvSpPr>
            <a:spLocks noChangeArrowheads="1"/>
          </p:cNvSpPr>
          <p:nvPr/>
        </p:nvSpPr>
        <p:spPr bwMode="auto">
          <a:xfrm rot="10800000">
            <a:off x="6172200" y="457200"/>
            <a:ext cx="2971800" cy="457200"/>
          </a:xfrm>
          <a:prstGeom prst="homePlate">
            <a:avLst>
              <a:gd name="adj" fmla="val 156211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68612" name="Picture 7" descr="Герб цв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Text Box 6"/>
          <p:cNvSpPr txBox="1">
            <a:spLocks noChangeArrowheads="1"/>
          </p:cNvSpPr>
          <p:nvPr/>
        </p:nvSpPr>
        <p:spPr bwMode="auto">
          <a:xfrm>
            <a:off x="2743200" y="457200"/>
            <a:ext cx="34464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Досуг и культура 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b="1">
              <a:solidFill>
                <a:srgbClr val="5A430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584" y="1143000"/>
            <a:ext cx="4212468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542" name="Picture 6" descr="F:\ФОТО 2018 год\Реставрация музейных ценностей\IMG_270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29200" y="1193800"/>
            <a:ext cx="3924300" cy="261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4049688"/>
            <a:ext cx="424483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6" descr="F:\ФОТО 2018 год\Реставрация музейных ценностей\IMG_2705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1000" y="4114800"/>
            <a:ext cx="41148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754380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AutoShape 4"/>
          <p:cNvSpPr>
            <a:spLocks noChangeArrowheads="1"/>
          </p:cNvSpPr>
          <p:nvPr/>
        </p:nvSpPr>
        <p:spPr bwMode="auto">
          <a:xfrm>
            <a:off x="0" y="457200"/>
            <a:ext cx="2971800" cy="457200"/>
          </a:xfrm>
          <a:prstGeom prst="homePlate">
            <a:avLst>
              <a:gd name="adj" fmla="val 162500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9636" name="AutoShape 5"/>
          <p:cNvSpPr>
            <a:spLocks noChangeArrowheads="1"/>
          </p:cNvSpPr>
          <p:nvPr/>
        </p:nvSpPr>
        <p:spPr bwMode="auto">
          <a:xfrm rot="10800000">
            <a:off x="6172200" y="457200"/>
            <a:ext cx="2971800" cy="457200"/>
          </a:xfrm>
          <a:prstGeom prst="homePlate">
            <a:avLst>
              <a:gd name="adj" fmla="val 156211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69637" name="Picture 7" descr="Герб цве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2743200" y="457200"/>
            <a:ext cx="34464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Досуг и культура 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b="1">
              <a:solidFill>
                <a:srgbClr val="5A4302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639" name="AutoShape 9"/>
          <p:cNvSpPr>
            <a:spLocks noChangeArrowheads="1"/>
          </p:cNvSpPr>
          <p:nvPr/>
        </p:nvSpPr>
        <p:spPr bwMode="auto">
          <a:xfrm>
            <a:off x="152400" y="5791200"/>
            <a:ext cx="88392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alpha val="79999"/>
                </a:schemeClr>
              </a:gs>
              <a:gs pos="100000">
                <a:srgbClr val="66FFFF">
                  <a:alpha val="60001"/>
                </a:srgbClr>
              </a:gs>
            </a:gsLst>
            <a:lin ang="2700000" scaled="1"/>
          </a:gradFill>
          <a:ln w="9525">
            <a:solidFill>
              <a:srgbClr val="5A4302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latin typeface="Times New Roman" panose="02020603050405020304" pitchFamily="18" charset="0"/>
              </a:rPr>
              <a:t>Адрес официального сайта МКУ «Этнографический парк – музей села Варьеган:</a:t>
            </a:r>
          </a:p>
          <a:p>
            <a:pPr algn="ctr" eaLnBrk="1" hangingPunct="1"/>
            <a:r>
              <a:rPr lang="ru-RU" altLang="ru-RU" b="1">
                <a:latin typeface="Times New Roman" panose="02020603050405020304" pitchFamily="18" charset="0"/>
              </a:rPr>
              <a:t> </a:t>
            </a:r>
            <a:r>
              <a:rPr lang="en-US" altLang="ru-RU">
                <a:latin typeface="Bookman Old Style" panose="02050604050505020204" pitchFamily="18" charset="0"/>
                <a:hlinkClick r:id="rId4"/>
              </a:rPr>
              <a:t>www.museum-varegan.com</a:t>
            </a:r>
            <a:endParaRPr lang="ru-RU" altLang="ru-RU" b="1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Picture 8" descr="F:\ФОТО 2018 год\Сплав 2018 с 10.07.по 13.07\сплав\IMG_2032-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76600" y="2440750"/>
            <a:ext cx="2368550" cy="15747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0659" name="AutoShape 4"/>
          <p:cNvSpPr>
            <a:spLocks noChangeArrowheads="1"/>
          </p:cNvSpPr>
          <p:nvPr/>
        </p:nvSpPr>
        <p:spPr bwMode="auto">
          <a:xfrm>
            <a:off x="0" y="457200"/>
            <a:ext cx="2971800" cy="457200"/>
          </a:xfrm>
          <a:prstGeom prst="homePlate">
            <a:avLst>
              <a:gd name="adj" fmla="val 162500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0660" name="AutoShape 5"/>
          <p:cNvSpPr>
            <a:spLocks noChangeArrowheads="1"/>
          </p:cNvSpPr>
          <p:nvPr/>
        </p:nvSpPr>
        <p:spPr bwMode="auto">
          <a:xfrm rot="10800000">
            <a:off x="6172200" y="457200"/>
            <a:ext cx="2971800" cy="457200"/>
          </a:xfrm>
          <a:prstGeom prst="homePlate">
            <a:avLst>
              <a:gd name="adj" fmla="val 156211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70661" name="Picture 7" descr="Герб цве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2743200" y="457200"/>
            <a:ext cx="34464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Досуг и культура 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b="1">
              <a:solidFill>
                <a:srgbClr val="5A430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6" descr="F:\ФОТО 2018 год\Сплав 2018 с 10.07.по 13.07\Лодочка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3276600" cy="2178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7591" name="Picture 7" descr="F:\ФОТО 2018 год\Сплав 2018 с 10.07.по 13.07\сплав\IMG_1738-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1219200"/>
            <a:ext cx="3352800" cy="2235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7593" name="Picture 9" descr="F:\ФОТО 2018 год\Сплав 2018 с 10.07.по 13.07\сплав\IMG_2587-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581400"/>
            <a:ext cx="3663950" cy="2443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7594" name="Picture 10" descr="F:\ФОТО 2018 год\Сплав 2018 с 10.07.по 13.07\сплав\IMG_2708-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3733800"/>
            <a:ext cx="3429000" cy="2286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AutoShape 4"/>
          <p:cNvSpPr>
            <a:spLocks noChangeArrowheads="1"/>
          </p:cNvSpPr>
          <p:nvPr/>
        </p:nvSpPr>
        <p:spPr bwMode="auto">
          <a:xfrm>
            <a:off x="0" y="457200"/>
            <a:ext cx="3505200" cy="457200"/>
          </a:xfrm>
          <a:prstGeom prst="homePlate">
            <a:avLst>
              <a:gd name="adj" fmla="val 191667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1683" name="AutoShape 5"/>
          <p:cNvSpPr>
            <a:spLocks noChangeArrowheads="1"/>
          </p:cNvSpPr>
          <p:nvPr/>
        </p:nvSpPr>
        <p:spPr bwMode="auto">
          <a:xfrm rot="10800000">
            <a:off x="5410200" y="457200"/>
            <a:ext cx="3733800" cy="457200"/>
          </a:xfrm>
          <a:prstGeom prst="homePlate">
            <a:avLst>
              <a:gd name="adj" fmla="val 196265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71684" name="Picture 7" descr="Герб цв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 Box 6"/>
          <p:cNvSpPr txBox="1">
            <a:spLocks noChangeArrowheads="1"/>
          </p:cNvSpPr>
          <p:nvPr/>
        </p:nvSpPr>
        <p:spPr bwMode="auto">
          <a:xfrm>
            <a:off x="2743200" y="457200"/>
            <a:ext cx="3446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Спорт</a:t>
            </a:r>
          </a:p>
        </p:txBody>
      </p:sp>
      <p:pic>
        <p:nvPicPr>
          <p:cNvPr id="66572" name="Picture 12" descr="E:\фото 2017\Самир\IMG_E244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29000" y="1143000"/>
            <a:ext cx="2336800" cy="2438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6571" name="Picture 11" descr="E:\фото 2017\Самир\IMG_154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7000" y="1143000"/>
            <a:ext cx="3251200" cy="2438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6573" name="Picture 13" descr="E:\фото 2017\День физкультурника\DSC0988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946447" y="1143000"/>
            <a:ext cx="3197553" cy="21335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6574" name="Picture 14" descr="E:\фото 2017\День молодежи\DSC09483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2400" y="4202661"/>
            <a:ext cx="3505200" cy="23388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6575" name="Picture 15" descr="E:\фото 2017\День молодежи\DSC09498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688450" y="3886200"/>
            <a:ext cx="2071900" cy="27625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6576" name="Picture 16" descr="E:\фото 2017\Губернатор ХМАО\DSCN3835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67400" y="3352800"/>
            <a:ext cx="2490744" cy="33209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AutoShape 4"/>
          <p:cNvSpPr>
            <a:spLocks noChangeArrowheads="1"/>
          </p:cNvSpPr>
          <p:nvPr/>
        </p:nvSpPr>
        <p:spPr bwMode="auto">
          <a:xfrm>
            <a:off x="0" y="457200"/>
            <a:ext cx="3505200" cy="457200"/>
          </a:xfrm>
          <a:prstGeom prst="homePlate">
            <a:avLst>
              <a:gd name="adj" fmla="val 191667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2707" name="AutoShape 5"/>
          <p:cNvSpPr>
            <a:spLocks noChangeArrowheads="1"/>
          </p:cNvSpPr>
          <p:nvPr/>
        </p:nvSpPr>
        <p:spPr bwMode="auto">
          <a:xfrm rot="10800000">
            <a:off x="5410200" y="457200"/>
            <a:ext cx="3733800" cy="457200"/>
          </a:xfrm>
          <a:prstGeom prst="homePlate">
            <a:avLst>
              <a:gd name="adj" fmla="val 196265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72708" name="Picture 7" descr="Герб цв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Text Box 6"/>
          <p:cNvSpPr txBox="1">
            <a:spLocks noChangeArrowheads="1"/>
          </p:cNvSpPr>
          <p:nvPr/>
        </p:nvSpPr>
        <p:spPr bwMode="auto">
          <a:xfrm>
            <a:off x="2819400" y="457200"/>
            <a:ext cx="3446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Спорт</a:t>
            </a:r>
          </a:p>
        </p:txBody>
      </p:sp>
      <p:pic>
        <p:nvPicPr>
          <p:cNvPr id="67596" name="Picture 12" descr="E:\фото 2017\ВАРЬЕГАН Филатова фото 2017\Спорт 2017\Спорт 2017\img_973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562600" y="1371600"/>
            <a:ext cx="3410149" cy="2557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597" name="Picture 13" descr="E:\фото 2017\ВАРЬЕГАН Филатова фото 2017\Спорт 2017\Спорт 2017\IMG_891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8601" y="1374934"/>
            <a:ext cx="3657600" cy="2431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601" name="Picture 17" descr="E:\фото 2017\Охотничий биатлон 2017\DSCN167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81692" y="4038600"/>
            <a:ext cx="3454416" cy="2590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43" name="Picture 12" descr="F:\ФОТО 2018 год\СПОРТ Айвасела Лёня\Лыжные гонки\IMG-169a77ae4013bffe548d147923346c29-V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648200"/>
            <a:ext cx="3962400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44" name="Picture 12" descr="F:\ФОТО 2018 год\Календарь ХМАО - Югры\День охотника и  оленевода 2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2895600"/>
            <a:ext cx="3200400" cy="2133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AutoShape 4"/>
          <p:cNvSpPr>
            <a:spLocks noChangeArrowheads="1"/>
          </p:cNvSpPr>
          <p:nvPr/>
        </p:nvSpPr>
        <p:spPr bwMode="auto">
          <a:xfrm>
            <a:off x="0" y="457200"/>
            <a:ext cx="3505200" cy="457200"/>
          </a:xfrm>
          <a:prstGeom prst="homePlate">
            <a:avLst>
              <a:gd name="adj" fmla="val 191667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3731" name="AutoShape 5"/>
          <p:cNvSpPr>
            <a:spLocks noChangeArrowheads="1"/>
          </p:cNvSpPr>
          <p:nvPr/>
        </p:nvSpPr>
        <p:spPr bwMode="auto">
          <a:xfrm rot="10800000">
            <a:off x="5410200" y="457200"/>
            <a:ext cx="3733800" cy="457200"/>
          </a:xfrm>
          <a:prstGeom prst="homePlate">
            <a:avLst>
              <a:gd name="adj" fmla="val 196265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73732" name="Picture 7" descr="Герб цв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Text Box 6"/>
          <p:cNvSpPr txBox="1">
            <a:spLocks noChangeArrowheads="1"/>
          </p:cNvSpPr>
          <p:nvPr/>
        </p:nvSpPr>
        <p:spPr bwMode="auto">
          <a:xfrm>
            <a:off x="2819400" y="457200"/>
            <a:ext cx="3446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Спорт</a:t>
            </a:r>
          </a:p>
        </p:txBody>
      </p:sp>
      <p:sp>
        <p:nvSpPr>
          <p:cNvPr id="73734" name="Rectangle 8"/>
          <p:cNvSpPr>
            <a:spLocks noChangeArrowheads="1"/>
          </p:cNvSpPr>
          <p:nvPr/>
        </p:nvSpPr>
        <p:spPr bwMode="auto">
          <a:xfrm>
            <a:off x="5486400" y="1143000"/>
            <a:ext cx="3200400" cy="800100"/>
          </a:xfrm>
          <a:prstGeom prst="rect">
            <a:avLst/>
          </a:prstGeom>
          <a:gradFill rotWithShape="1">
            <a:gsLst>
              <a:gs pos="0">
                <a:srgbClr val="CCFFCC">
                  <a:alpha val="79999"/>
                </a:srgbClr>
              </a:gs>
              <a:gs pos="100000">
                <a:schemeClr val="bg2"/>
              </a:gs>
            </a:gsLst>
            <a:lin ang="2700000" scaled="1"/>
          </a:gradFill>
          <a:ln w="9525">
            <a:solidFill>
              <a:srgbClr val="C48A3C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400" b="1">
                <a:latin typeface="Times New Roman" panose="02020603050405020304" pitchFamily="18" charset="0"/>
              </a:rPr>
              <a:t>Всего на развитие спорта из средств бюджета поселения было израсходовано 143,8 тыс. руб.</a:t>
            </a:r>
            <a:r>
              <a:rPr lang="ru-RU" altLang="ru-RU"/>
              <a:t> </a:t>
            </a:r>
            <a:endParaRPr lang="ru-RU" altLang="ru-RU" sz="1400" b="1">
              <a:latin typeface="Times New Roman" panose="02020603050405020304" pitchFamily="18" charset="0"/>
            </a:endParaRPr>
          </a:p>
        </p:txBody>
      </p:sp>
      <p:pic>
        <p:nvPicPr>
          <p:cNvPr id="64530" name="Picture 18" descr="F:\P101923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4724400"/>
            <a:ext cx="3332163" cy="190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623" name="Picture 15" descr="E:\фото 2017\Кубок Губернатора по гребле\IMG_20170701_08091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1" y="4572000"/>
            <a:ext cx="3048000" cy="2133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668" name="Picture 12" descr="F:\ФОТО 2018 год\СПОРТ Айвасела Лёня\IMG-a4203d43ed9eebc529484236458095af-V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3276600" cy="2457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669" name="Picture 13" descr="F:\ФОТО 2018 год\СПОРТ Айвасела Лёня\IMG-bc402f4b314d21c360a9d30a3e3cdcd3-V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62718">
            <a:off x="4318284" y="2117504"/>
            <a:ext cx="3249612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670" name="Picture 14" descr="F:\ФОТО 2018 год\СПОРТ Айвасела Лёня\IMG-84b063005f0da729d4367d481a5fa913-V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4343400"/>
            <a:ext cx="3170237" cy="21097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671" name="Picture 15" descr="F:\ФОТО 2018 год\СПОРТ Айвасела Лёня\Нашраждение по национальным видам спорта\IMG-489dbbd5a69f8f215c54abb2c2bdacac-V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4572000"/>
            <a:ext cx="2606675" cy="1954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672" name="Picture 16" descr="F:\ФОТО 2018 год\СПОРТ Айвасела Лёня\Нашраждение по национальным видам спорта\IMG-dc7741281d906ad45603376618fa3de1-V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886200"/>
            <a:ext cx="3030537" cy="2273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4"/>
          <p:cNvSpPr>
            <a:spLocks noChangeArrowheads="1"/>
          </p:cNvSpPr>
          <p:nvPr/>
        </p:nvSpPr>
        <p:spPr bwMode="auto">
          <a:xfrm>
            <a:off x="0" y="457200"/>
            <a:ext cx="2971800" cy="457200"/>
          </a:xfrm>
          <a:prstGeom prst="homePlate">
            <a:avLst>
              <a:gd name="adj" fmla="val 162500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7411" name="AutoShape 5"/>
          <p:cNvSpPr>
            <a:spLocks noChangeArrowheads="1"/>
          </p:cNvSpPr>
          <p:nvPr/>
        </p:nvSpPr>
        <p:spPr bwMode="auto">
          <a:xfrm rot="10800000">
            <a:off x="6172200" y="457200"/>
            <a:ext cx="2971800" cy="457200"/>
          </a:xfrm>
          <a:prstGeom prst="homePlate">
            <a:avLst>
              <a:gd name="adj" fmla="val 156211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2438400" y="457200"/>
            <a:ext cx="403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Демографические показатели </a:t>
            </a:r>
          </a:p>
        </p:txBody>
      </p:sp>
      <p:sp>
        <p:nvSpPr>
          <p:cNvPr id="9234" name="Rectangle 18"/>
          <p:cNvSpPr>
            <a:spLocks noChangeArrowheads="1"/>
          </p:cNvSpPr>
          <p:nvPr/>
        </p:nvSpPr>
        <p:spPr bwMode="auto">
          <a:xfrm>
            <a:off x="5181600" y="5486400"/>
            <a:ext cx="3657600" cy="1069975"/>
          </a:xfrm>
          <a:prstGeom prst="rect">
            <a:avLst/>
          </a:prstGeom>
          <a:gradFill rotWithShape="1">
            <a:gsLst>
              <a:gs pos="0">
                <a:srgbClr val="5E9EFF">
                  <a:alpha val="53999"/>
                </a:srgbClr>
              </a:gs>
              <a:gs pos="20000">
                <a:srgbClr val="85C2FF">
                  <a:alpha val="44000"/>
                </a:srgbClr>
              </a:gs>
              <a:gs pos="35000">
                <a:srgbClr val="C4D6EB">
                  <a:alpha val="36499"/>
                </a:srgbClr>
              </a:gs>
              <a:gs pos="50000">
                <a:srgbClr val="FFEBFA">
                  <a:alpha val="28999"/>
                </a:srgbClr>
              </a:gs>
              <a:gs pos="65000">
                <a:srgbClr val="C4D6EB">
                  <a:alpha val="36499"/>
                </a:srgbClr>
              </a:gs>
              <a:gs pos="80001">
                <a:srgbClr val="85C2FF">
                  <a:alpha val="44000"/>
                </a:srgbClr>
              </a:gs>
              <a:gs pos="100000">
                <a:srgbClr val="5E9EFF">
                  <a:alpha val="53999"/>
                </a:srgbClr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altLang="ru-RU" sz="1600" dirty="0">
                <a:latin typeface="Times New Roman" pitchFamily="18" charset="0"/>
              </a:rPr>
              <a:t>Средний возраст жителей поселения составляет:</a:t>
            </a:r>
          </a:p>
          <a:p>
            <a:pPr eaLnBrk="1" hangingPunct="1">
              <a:defRPr/>
            </a:pPr>
            <a:r>
              <a:rPr lang="ru-RU" altLang="ru-RU" sz="1600" dirty="0">
                <a:latin typeface="Times New Roman" pitchFamily="18" charset="0"/>
              </a:rPr>
              <a:t>          - </a:t>
            </a:r>
            <a:r>
              <a:rPr lang="ru-RU" altLang="ru-RU" sz="1600" dirty="0" err="1">
                <a:latin typeface="Times New Roman" pitchFamily="18" charset="0"/>
              </a:rPr>
              <a:t>пгт</a:t>
            </a:r>
            <a:r>
              <a:rPr lang="ru-RU" altLang="ru-RU" sz="1600" dirty="0">
                <a:latin typeface="Times New Roman" pitchFamily="18" charset="0"/>
              </a:rPr>
              <a:t>. Новоаганск – </a:t>
            </a:r>
            <a:r>
              <a:rPr lang="ru-RU" altLang="ru-RU" sz="1600" b="1" dirty="0">
                <a:latin typeface="Times New Roman" pitchFamily="18" charset="0"/>
              </a:rPr>
              <a:t>39,1 лет</a:t>
            </a:r>
            <a:r>
              <a:rPr lang="ru-RU" altLang="ru-RU" sz="1600" dirty="0">
                <a:latin typeface="Times New Roman" pitchFamily="18" charset="0"/>
              </a:rPr>
              <a:t> </a:t>
            </a:r>
          </a:p>
          <a:p>
            <a:pPr eaLnBrk="1" hangingPunct="1">
              <a:defRPr/>
            </a:pPr>
            <a:r>
              <a:rPr lang="ru-RU" altLang="ru-RU" sz="1600" dirty="0">
                <a:latin typeface="Times New Roman" pitchFamily="18" charset="0"/>
              </a:rPr>
              <a:t>          - с. Варьеган – </a:t>
            </a:r>
            <a:r>
              <a:rPr lang="ru-RU" altLang="ru-RU" sz="1600" b="1" dirty="0">
                <a:latin typeface="Times New Roman" pitchFamily="18" charset="0"/>
              </a:rPr>
              <a:t>30,1 лет</a:t>
            </a:r>
            <a:endParaRPr lang="ru-RU" altLang="ru-RU" sz="1600" dirty="0">
              <a:latin typeface="Times New Roman" pitchFamily="18" charset="0"/>
            </a:endParaRPr>
          </a:p>
        </p:txBody>
      </p:sp>
      <p:pic>
        <p:nvPicPr>
          <p:cNvPr id="17416" name="Picture 7" descr="Герб цв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7" descr="DSCN202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49964">
            <a:off x="5570006" y="3315455"/>
            <a:ext cx="2354262" cy="1765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7418" name="Picture 10" descr="F:\ФОТО 2018 год\Лагерь ОСШ № 1\SL27310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30925">
            <a:off x="5660449" y="1278606"/>
            <a:ext cx="2276475" cy="1708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aphicFrame>
        <p:nvGraphicFramePr>
          <p:cNvPr id="11" name="Диаграмма 10"/>
          <p:cNvGraphicFramePr/>
          <p:nvPr/>
        </p:nvGraphicFramePr>
        <p:xfrm>
          <a:off x="228600" y="1295400"/>
          <a:ext cx="53340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AutoShape 4"/>
          <p:cNvSpPr>
            <a:spLocks noChangeArrowheads="1"/>
          </p:cNvSpPr>
          <p:nvPr/>
        </p:nvSpPr>
        <p:spPr bwMode="auto">
          <a:xfrm>
            <a:off x="0" y="457200"/>
            <a:ext cx="3581400" cy="457200"/>
          </a:xfrm>
          <a:prstGeom prst="homePlate">
            <a:avLst>
              <a:gd name="adj" fmla="val 195833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4755" name="AutoShape 5"/>
          <p:cNvSpPr>
            <a:spLocks noChangeArrowheads="1"/>
          </p:cNvSpPr>
          <p:nvPr/>
        </p:nvSpPr>
        <p:spPr bwMode="auto">
          <a:xfrm rot="10800000">
            <a:off x="5334000" y="457200"/>
            <a:ext cx="3810000" cy="457200"/>
          </a:xfrm>
          <a:prstGeom prst="homePlate">
            <a:avLst>
              <a:gd name="adj" fmla="val 200270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74756" name="Picture 7" descr="Герб цв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Text Box 6"/>
          <p:cNvSpPr txBox="1">
            <a:spLocks noChangeArrowheads="1"/>
          </p:cNvSpPr>
          <p:nvPr/>
        </p:nvSpPr>
        <p:spPr bwMode="auto">
          <a:xfrm>
            <a:off x="2667000" y="457200"/>
            <a:ext cx="3446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ЗАГС</a:t>
            </a:r>
          </a:p>
        </p:txBody>
      </p:sp>
      <p:sp>
        <p:nvSpPr>
          <p:cNvPr id="74758" name="Rectangle 8"/>
          <p:cNvSpPr>
            <a:spLocks noChangeArrowheads="1"/>
          </p:cNvSpPr>
          <p:nvPr/>
        </p:nvSpPr>
        <p:spPr bwMode="auto">
          <a:xfrm>
            <a:off x="1905000" y="5713413"/>
            <a:ext cx="4343400" cy="954087"/>
          </a:xfrm>
          <a:prstGeom prst="rect">
            <a:avLst/>
          </a:prstGeom>
          <a:gradFill rotWithShape="1">
            <a:gsLst>
              <a:gs pos="0">
                <a:srgbClr val="CCFFCC">
                  <a:alpha val="79999"/>
                </a:srgbClr>
              </a:gs>
              <a:gs pos="100000">
                <a:schemeClr val="bg2"/>
              </a:gs>
            </a:gsLst>
            <a:lin ang="2700000" scaled="1"/>
          </a:gradFill>
          <a:ln w="9525">
            <a:solidFill>
              <a:srgbClr val="C48A3C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400" b="1">
                <a:latin typeface="Times New Roman" panose="02020603050405020304" pitchFamily="18" charset="0"/>
              </a:rPr>
              <a:t>На 31.12.2018 по поселению произведено </a:t>
            </a:r>
            <a:r>
              <a:rPr lang="ru-RU" altLang="ru-RU" sz="1400" b="1" u="sng">
                <a:latin typeface="Times New Roman" panose="02020603050405020304" pitchFamily="18" charset="0"/>
              </a:rPr>
              <a:t>206 записей</a:t>
            </a:r>
            <a:r>
              <a:rPr lang="ru-RU" altLang="ru-RU" sz="1400" b="1">
                <a:latin typeface="Times New Roman" panose="02020603050405020304" pitchFamily="18" charset="0"/>
              </a:rPr>
              <a:t> актов гражданского состояния – это рождение, смерть, заключение, расторжение брака, установление отцовства.</a:t>
            </a:r>
          </a:p>
        </p:txBody>
      </p:sp>
      <p:pic>
        <p:nvPicPr>
          <p:cNvPr id="68615" name="Picture 15" descr="2953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82167">
            <a:off x="6318250" y="4305300"/>
            <a:ext cx="2146300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616" name="Picture 13" descr="x_52f4ced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3886200"/>
            <a:ext cx="2438400" cy="1627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545" name="Picture 19" descr="G:\ФОТО 2016\свадьба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3228" y="1461556"/>
            <a:ext cx="3352800" cy="2227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623" name="Picture 15" descr="C:\Мои документы\Мои рисунки\imgprevie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181153">
            <a:off x="90285" y="4055821"/>
            <a:ext cx="2892657" cy="16621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4763" name="Picture 13" descr="F:\ФОТО 2018 год\ЗАГС свадьба\image1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3119">
            <a:off x="6348413" y="1600200"/>
            <a:ext cx="2838450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4" name="Picture 14" descr="F:\ФОТО 2018 год\ЗАГС свадьба\IMG-20181212-WA000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9474">
            <a:off x="-34925" y="1535113"/>
            <a:ext cx="3063875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AutoShape 4"/>
          <p:cNvSpPr>
            <a:spLocks noChangeArrowheads="1"/>
          </p:cNvSpPr>
          <p:nvPr/>
        </p:nvSpPr>
        <p:spPr bwMode="auto">
          <a:xfrm>
            <a:off x="0" y="457200"/>
            <a:ext cx="3505200" cy="457200"/>
          </a:xfrm>
          <a:prstGeom prst="homePlate">
            <a:avLst>
              <a:gd name="adj" fmla="val 191667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5779" name="AutoShape 5"/>
          <p:cNvSpPr>
            <a:spLocks noChangeArrowheads="1"/>
          </p:cNvSpPr>
          <p:nvPr/>
        </p:nvSpPr>
        <p:spPr bwMode="auto">
          <a:xfrm rot="10800000">
            <a:off x="5410200" y="457200"/>
            <a:ext cx="3733800" cy="457200"/>
          </a:xfrm>
          <a:prstGeom prst="homePlate">
            <a:avLst>
              <a:gd name="adj" fmla="val 196265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75780" name="Picture 7" descr="Герб цв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Text Box 6"/>
          <p:cNvSpPr txBox="1">
            <a:spLocks noChangeArrowheads="1"/>
          </p:cNvSpPr>
          <p:nvPr/>
        </p:nvSpPr>
        <p:spPr bwMode="auto">
          <a:xfrm>
            <a:off x="2743200" y="457200"/>
            <a:ext cx="3446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Воинский учет</a:t>
            </a:r>
          </a:p>
        </p:txBody>
      </p:sp>
      <p:pic>
        <p:nvPicPr>
          <p:cNvPr id="75782" name="Picture 9" descr="PICT0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803525"/>
            <a:ext cx="3124200" cy="2082800"/>
          </a:xfrm>
          <a:prstGeom prst="rect">
            <a:avLst/>
          </a:prstGeom>
          <a:noFill/>
          <a:ln w="57150" cmpd="thinThick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3" name="AutoShape 12" descr="39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5784" name="AutoShape 14" descr="39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5785" name="AutoShape 16" descr="39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5786" name="Rectangle 8"/>
          <p:cNvSpPr>
            <a:spLocks noChangeArrowheads="1"/>
          </p:cNvSpPr>
          <p:nvPr/>
        </p:nvSpPr>
        <p:spPr bwMode="auto">
          <a:xfrm>
            <a:off x="4343400" y="1295400"/>
            <a:ext cx="4572000" cy="1377950"/>
          </a:xfrm>
          <a:prstGeom prst="rect">
            <a:avLst/>
          </a:prstGeom>
          <a:gradFill rotWithShape="1">
            <a:gsLst>
              <a:gs pos="0">
                <a:srgbClr val="CCFFCC">
                  <a:alpha val="79999"/>
                </a:srgbClr>
              </a:gs>
              <a:gs pos="100000">
                <a:schemeClr val="bg2"/>
              </a:gs>
            </a:gsLst>
            <a:lin ang="2700000" scaled="1"/>
          </a:gradFill>
          <a:ln w="9525">
            <a:solidFill>
              <a:srgbClr val="C48A3C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400" b="1">
                <a:latin typeface="Times New Roman" panose="02020603050405020304" pitchFamily="18" charset="0"/>
              </a:rPr>
              <a:t>По состоянию на 31 декабря 2018 года:</a:t>
            </a:r>
          </a:p>
          <a:p>
            <a:pPr algn="just" eaLnBrk="1" hangingPunct="1">
              <a:buFontTx/>
              <a:buChar char="-"/>
            </a:pPr>
            <a:r>
              <a:rPr lang="ru-RU" altLang="ru-RU" sz="1400" b="1">
                <a:latin typeface="Times New Roman" panose="02020603050405020304" pitchFamily="18" charset="0"/>
              </a:rPr>
              <a:t>на общем воинском учёте городского поселения состоят 1 597 человек, из них 165 чел. подлежат призыву, а 1 432 чел. пребывают в запасе;</a:t>
            </a:r>
          </a:p>
          <a:p>
            <a:pPr algn="just" eaLnBrk="1" hangingPunct="1">
              <a:buFontTx/>
              <a:buChar char="-"/>
            </a:pPr>
            <a:r>
              <a:rPr lang="ru-RU" altLang="ru-RU" sz="1400" b="1">
                <a:latin typeface="Times New Roman" panose="02020603050405020304" pitchFamily="18" charset="0"/>
              </a:rPr>
              <a:t> служат в рядах Вооруженных Сил Российской Федерации 18 человек. </a:t>
            </a:r>
          </a:p>
        </p:txBody>
      </p:sp>
      <p:sp>
        <p:nvSpPr>
          <p:cNvPr id="75787" name="AutoShape 19" descr="udostoverenie_big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5788" name="AutoShape 21" descr="udostoverenie_big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5789" name="AutoShape 19" descr="https://arhivurokov.ru/multiurok/html/2017/01/25/s_58883948cd957/img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5790" name="AutoShape 21" descr="https://arhivurokov.ru/multiurok/html/2017/01/25/s_58883948cd957/img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75791" name="Picture 22" descr="C:\Мои документы\Мои рисунки\img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876800"/>
            <a:ext cx="3124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2" name="Рисунок 17" descr="IMG_3922.JPG"/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895600"/>
            <a:ext cx="2089150" cy="3744913"/>
          </a:xfrm>
          <a:prstGeom prst="rect">
            <a:avLst/>
          </a:prstGeom>
          <a:noFill/>
          <a:ln w="127000" cap="sq">
            <a:solidFill>
              <a:srgbClr val="7030A0"/>
            </a:solidFill>
            <a:miter lim="800000"/>
            <a:headEnd/>
            <a:tailEnd/>
          </a:ln>
          <a:effectLst>
            <a:outerShdw dist="508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 descr="военный билет.jpg"/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3983038"/>
            <a:ext cx="1728788" cy="2447925"/>
          </a:xfrm>
          <a:prstGeom prst="rect">
            <a:avLst/>
          </a:prstGeom>
          <a:ln w="1270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" name="Рисунок 19" descr="20170502_113704.jpg"/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06363" y="1152525"/>
            <a:ext cx="3292475" cy="2085975"/>
          </a:xfrm>
          <a:prstGeom prst="rect">
            <a:avLst/>
          </a:prstGeom>
          <a:ln w="1270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AutoShape 4"/>
          <p:cNvSpPr>
            <a:spLocks noChangeArrowheads="1"/>
          </p:cNvSpPr>
          <p:nvPr/>
        </p:nvSpPr>
        <p:spPr bwMode="auto">
          <a:xfrm>
            <a:off x="0" y="457200"/>
            <a:ext cx="2971800" cy="457200"/>
          </a:xfrm>
          <a:prstGeom prst="homePlate">
            <a:avLst>
              <a:gd name="adj" fmla="val 162500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6803" name="AutoShape 5"/>
          <p:cNvSpPr>
            <a:spLocks noChangeArrowheads="1"/>
          </p:cNvSpPr>
          <p:nvPr/>
        </p:nvSpPr>
        <p:spPr bwMode="auto">
          <a:xfrm rot="10800000">
            <a:off x="5867400" y="457200"/>
            <a:ext cx="3276600" cy="457200"/>
          </a:xfrm>
          <a:prstGeom prst="homePlate">
            <a:avLst>
              <a:gd name="adj" fmla="val 172232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76804" name="Picture 7" descr="Герб цв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Text Box 6"/>
          <p:cNvSpPr txBox="1">
            <a:spLocks noChangeArrowheads="1"/>
          </p:cNvSpPr>
          <p:nvPr/>
        </p:nvSpPr>
        <p:spPr bwMode="auto">
          <a:xfrm>
            <a:off x="2743200" y="457200"/>
            <a:ext cx="3446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Общественный контроль</a:t>
            </a:r>
          </a:p>
        </p:txBody>
      </p:sp>
      <p:sp>
        <p:nvSpPr>
          <p:cNvPr id="76806" name="AutoShape 12" descr="39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6807" name="AutoShape 14" descr="39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6808" name="AutoShape 16" descr="39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6809" name="AutoShape 19" descr="udostoverenie_big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6810" name="AutoShape 21" descr="udostoverenie_big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76811" name="Picture 15" descr="F:\ФОТО 2018 год\СЛУЖБА ЖКХ и Т 2018 для схода граждан\DSCN79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14475"/>
            <a:ext cx="3733800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2" name="Picture 17" descr="F:\ФОТО 2018 год\СЛУЖБА ЖКХ и Т 2018 для схода граждан\IMG-cee2c87acaaa8e2100d7698f174e300c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3" y="1585913"/>
            <a:ext cx="38258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3" name="Picture 18" descr="F:\ФОТО 2018 год\СЛУЖБА ЖКХ и Т 2018 для схода граждан\image-0-02-04-7ac41ed822a15bd64cc7d7f62f79ab4adee7127d7aa4b6ae060ba184467f1416-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38625"/>
            <a:ext cx="3924300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4" name="Picture 19" descr="F:\ФОТО 2018 год\СЛУЖБА ЖКХ и Т 2018 для схода граждан\DSCN798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944938"/>
            <a:ext cx="2865438" cy="27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6" descr="P11900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581400"/>
            <a:ext cx="1295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22" descr="парк музе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66800"/>
            <a:ext cx="22098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AutoShape 5"/>
          <p:cNvSpPr>
            <a:spLocks noChangeArrowheads="1"/>
          </p:cNvSpPr>
          <p:nvPr/>
        </p:nvSpPr>
        <p:spPr bwMode="auto">
          <a:xfrm>
            <a:off x="0" y="304800"/>
            <a:ext cx="2743200" cy="457200"/>
          </a:xfrm>
          <a:prstGeom prst="homePlate">
            <a:avLst>
              <a:gd name="adj" fmla="val 150000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7829" name="AutoShape 6"/>
          <p:cNvSpPr>
            <a:spLocks noChangeArrowheads="1"/>
          </p:cNvSpPr>
          <p:nvPr/>
        </p:nvSpPr>
        <p:spPr bwMode="auto">
          <a:xfrm rot="10800000">
            <a:off x="6324600" y="304800"/>
            <a:ext cx="2819400" cy="457200"/>
          </a:xfrm>
          <a:prstGeom prst="homePlate">
            <a:avLst>
              <a:gd name="adj" fmla="val 148200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77830" name="Picture 7" descr="Герб цве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7318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1" name="Text Box 8"/>
          <p:cNvSpPr txBox="1">
            <a:spLocks noChangeArrowheads="1"/>
          </p:cNvSpPr>
          <p:nvPr/>
        </p:nvSpPr>
        <p:spPr bwMode="auto">
          <a:xfrm>
            <a:off x="2514600" y="381000"/>
            <a:ext cx="403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Итоги</a:t>
            </a:r>
          </a:p>
        </p:txBody>
      </p:sp>
      <p:pic>
        <p:nvPicPr>
          <p:cNvPr id="77832" name="Picture 9" descr="дк геолог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22098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3" name="Picture 12" descr="DSC_7713  Колокол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62200"/>
            <a:ext cx="2090738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4" name="Picture 15" descr="DSC_7860 Футбольное пол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62200"/>
            <a:ext cx="2090738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5" name="Picture 16" descr="Герб цве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895600"/>
            <a:ext cx="176688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6" name="Picture 18" descr="DSC_7623 Детская площ Трансп 2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429000"/>
            <a:ext cx="137636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7" name="Picture 19" descr="DSC_7821 Здание ХМБ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181600"/>
            <a:ext cx="1938338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8" name="Picture 20" descr="школа интернат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181600"/>
            <a:ext cx="192405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9" name="Picture 17" descr="35 мсу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143000"/>
            <a:ext cx="2386013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11" descr="se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0"/>
            <a:ext cx="8382000" cy="4087813"/>
          </a:xfrm>
          <a:prstGeom prst="rect">
            <a:avLst/>
          </a:prstGeom>
          <a:noFill/>
          <a:ln w="44450">
            <a:pattFill prst="horzBrick">
              <a:fgClr>
                <a:schemeClr val="hlink"/>
              </a:fgClr>
              <a:bgClr>
                <a:schemeClr val="accent1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1" name="AutoShape 4"/>
          <p:cNvSpPr>
            <a:spLocks noChangeArrowheads="1"/>
          </p:cNvSpPr>
          <p:nvPr/>
        </p:nvSpPr>
        <p:spPr bwMode="auto">
          <a:xfrm>
            <a:off x="0" y="457200"/>
            <a:ext cx="3505200" cy="457200"/>
          </a:xfrm>
          <a:prstGeom prst="homePlate">
            <a:avLst>
              <a:gd name="adj" fmla="val 191667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8852" name="AutoShape 5"/>
          <p:cNvSpPr>
            <a:spLocks noChangeArrowheads="1"/>
          </p:cNvSpPr>
          <p:nvPr/>
        </p:nvSpPr>
        <p:spPr bwMode="auto">
          <a:xfrm rot="10800000">
            <a:off x="5410200" y="457200"/>
            <a:ext cx="3733800" cy="457200"/>
          </a:xfrm>
          <a:prstGeom prst="homePlate">
            <a:avLst>
              <a:gd name="adj" fmla="val 196265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78853" name="Picture 7" descr="Герб цве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2667000" y="457200"/>
            <a:ext cx="3446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Итоги</a:t>
            </a:r>
          </a:p>
        </p:txBody>
      </p:sp>
      <p:sp>
        <p:nvSpPr>
          <p:cNvPr id="78855" name="Rectangle 8"/>
          <p:cNvSpPr>
            <a:spLocks noChangeArrowheads="1"/>
          </p:cNvSpPr>
          <p:nvPr/>
        </p:nvSpPr>
        <p:spPr bwMode="auto">
          <a:xfrm>
            <a:off x="609600" y="1219200"/>
            <a:ext cx="8001000" cy="952500"/>
          </a:xfrm>
          <a:prstGeom prst="rect">
            <a:avLst/>
          </a:prstGeom>
          <a:gradFill rotWithShape="1">
            <a:gsLst>
              <a:gs pos="0">
                <a:srgbClr val="CCFFCC">
                  <a:alpha val="79999"/>
                </a:srgbClr>
              </a:gs>
              <a:gs pos="100000">
                <a:schemeClr val="bg2"/>
              </a:gs>
            </a:gsLst>
            <a:lin ang="2700000" scaled="1"/>
          </a:gradFill>
          <a:ln w="9525">
            <a:solidFill>
              <a:srgbClr val="C48A3C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400" b="1">
                <a:latin typeface="Times New Roman" panose="02020603050405020304" pitchFamily="18" charset="0"/>
              </a:rPr>
              <a:t>Приоритетным направлениями деятельности органов местного самоуправления были и остаются стабильность и устойчивость социально-экономического развития городского поселения Новоаганск, улучшение условий проживания его жителей, обеспечение их социально-значимыми услугами.</a:t>
            </a:r>
          </a:p>
        </p:txBody>
      </p:sp>
      <p:pic>
        <p:nvPicPr>
          <p:cNvPr id="78856" name="Picture 12" descr="DSC_0295 детс площад боулин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82431">
            <a:off x="4419600" y="2209800"/>
            <a:ext cx="1981200" cy="1317625"/>
          </a:xfrm>
          <a:prstGeom prst="rect">
            <a:avLst/>
          </a:prstGeom>
          <a:noFill/>
          <a:ln w="57150" cmpd="thinThick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7" name="Picture 13" descr="DSC_0276 Фок панорам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32853">
            <a:off x="457200" y="4495800"/>
            <a:ext cx="2133600" cy="1419225"/>
          </a:xfrm>
          <a:prstGeom prst="rect">
            <a:avLst/>
          </a:prstGeom>
          <a:noFill/>
          <a:ln w="57150" cmpd="thinThick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8" name="Picture 14" descr="DSC_7718 Пешеходн центр дорожк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038600"/>
            <a:ext cx="1479550" cy="2209800"/>
          </a:xfrm>
          <a:prstGeom prst="rect">
            <a:avLst/>
          </a:prstGeom>
          <a:noFill/>
          <a:ln w="57150" cmpd="thickThin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9" name="Picture 13" descr="IMGP0354 Первопроходцам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438400"/>
            <a:ext cx="1828800" cy="1371600"/>
          </a:xfrm>
          <a:prstGeom prst="rect">
            <a:avLst/>
          </a:prstGeom>
          <a:noFill/>
          <a:ln w="57150" cmpd="thickThin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0" name="Picture 10" descr="DSC_4885 Храм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62200"/>
            <a:ext cx="1479550" cy="2209800"/>
          </a:xfrm>
          <a:prstGeom prst="rect">
            <a:avLst/>
          </a:prstGeom>
          <a:noFill/>
          <a:ln w="57150" cmpd="thinThick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1" name="Picture 16" descr="P11900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45204">
            <a:off x="2133600" y="2590800"/>
            <a:ext cx="2057400" cy="1384300"/>
          </a:xfrm>
          <a:prstGeom prst="rect">
            <a:avLst/>
          </a:prstGeom>
          <a:noFill/>
          <a:ln w="57150" cmpd="thickThin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2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953000"/>
            <a:ext cx="1905000" cy="1274763"/>
          </a:xfrm>
          <a:prstGeom prst="rect">
            <a:avLst/>
          </a:prstGeom>
          <a:noFill/>
          <a:ln w="57150" cmpd="thickThin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AutoShape 4"/>
          <p:cNvSpPr>
            <a:spLocks noChangeArrowheads="1"/>
          </p:cNvSpPr>
          <p:nvPr/>
        </p:nvSpPr>
        <p:spPr bwMode="auto">
          <a:xfrm>
            <a:off x="0" y="457200"/>
            <a:ext cx="3505200" cy="457200"/>
          </a:xfrm>
          <a:prstGeom prst="homePlate">
            <a:avLst>
              <a:gd name="adj" fmla="val 191667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9875" name="AutoShape 5"/>
          <p:cNvSpPr>
            <a:spLocks noChangeArrowheads="1"/>
          </p:cNvSpPr>
          <p:nvPr/>
        </p:nvSpPr>
        <p:spPr bwMode="auto">
          <a:xfrm rot="10800000">
            <a:off x="5410200" y="457200"/>
            <a:ext cx="3733800" cy="457200"/>
          </a:xfrm>
          <a:prstGeom prst="homePlate">
            <a:avLst>
              <a:gd name="adj" fmla="val 196265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79876" name="Picture 7" descr="Герб цв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64" name="Rectangle 16"/>
          <p:cNvSpPr>
            <a:spLocks noChangeArrowheads="1"/>
          </p:cNvSpPr>
          <p:nvPr/>
        </p:nvSpPr>
        <p:spPr bwMode="auto">
          <a:xfrm>
            <a:off x="1116013" y="1917700"/>
            <a:ext cx="6696075" cy="27352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</a:defRPr>
            </a:lvl1pPr>
            <a:lvl2pPr eaLnBrk="0" hangingPunct="0">
              <a:defRPr sz="3600">
                <a:solidFill>
                  <a:schemeClr val="tx2"/>
                </a:solidFill>
                <a:latin typeface="Arial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altLang="ru-RU" sz="6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Спасибо </a:t>
            </a:r>
            <a:r>
              <a:rPr lang="en-US" altLang="ru-RU" sz="6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altLang="ru-RU" sz="6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altLang="ru-RU" sz="6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6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4"/>
          <p:cNvSpPr>
            <a:spLocks noChangeArrowheads="1"/>
          </p:cNvSpPr>
          <p:nvPr/>
        </p:nvSpPr>
        <p:spPr bwMode="auto">
          <a:xfrm>
            <a:off x="0" y="457200"/>
            <a:ext cx="3556000" cy="457200"/>
          </a:xfrm>
          <a:prstGeom prst="homePlate">
            <a:avLst>
              <a:gd name="adj" fmla="val 162505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8435" name="AutoShape 5"/>
          <p:cNvSpPr>
            <a:spLocks noChangeArrowheads="1"/>
          </p:cNvSpPr>
          <p:nvPr/>
        </p:nvSpPr>
        <p:spPr bwMode="auto">
          <a:xfrm rot="10800000">
            <a:off x="5638800" y="457200"/>
            <a:ext cx="3505200" cy="457200"/>
          </a:xfrm>
          <a:prstGeom prst="homePlate">
            <a:avLst>
              <a:gd name="adj" fmla="val 156208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2514600" y="457200"/>
            <a:ext cx="403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Рынок труда</a:t>
            </a:r>
          </a:p>
        </p:txBody>
      </p:sp>
      <p:pic>
        <p:nvPicPr>
          <p:cNvPr id="18437" name="Picture 7" descr="Герб цв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705600" y="1143000"/>
            <a:ext cx="2233721" cy="2308324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16000">
                <a:srgbClr val="85C2FF"/>
              </a:gs>
              <a:gs pos="35000">
                <a:srgbClr val="C4D6EB"/>
              </a:gs>
              <a:gs pos="100000">
                <a:srgbClr val="FFEBFA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Численность экономически активного населения составила  </a:t>
            </a:r>
            <a:r>
              <a:rPr lang="ru-RU" altLang="ru-RU" sz="1200" b="1" u="sng" dirty="0">
                <a:latin typeface="Times New Roman" pitchFamily="18" charset="0"/>
                <a:cs typeface="Times New Roman" pitchFamily="18" charset="0"/>
              </a:rPr>
              <a:t>3 572</a:t>
            </a: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 человека. </a:t>
            </a:r>
          </a:p>
          <a:p>
            <a:pPr algn="just" eaLnBrk="1" hangingPunct="1">
              <a:defRPr/>
            </a:pP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Из этого числа </a:t>
            </a:r>
            <a:r>
              <a:rPr lang="ru-RU" altLang="ru-RU" sz="1200" b="1" u="sng" dirty="0">
                <a:latin typeface="Times New Roman" pitchFamily="18" charset="0"/>
                <a:cs typeface="Times New Roman" pitchFamily="18" charset="0"/>
              </a:rPr>
              <a:t>3298 </a:t>
            </a: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человек занято на предприятиях, в учреждениях, организациях различных форм собственности, включая работающих в малом бизнесе и население, работающее вахтовым методом за пределами поселения. </a:t>
            </a:r>
          </a:p>
        </p:txBody>
      </p:sp>
      <p:graphicFrame>
        <p:nvGraphicFramePr>
          <p:cNvPr id="9" name="Диаграмма 8"/>
          <p:cNvGraphicFramePr>
            <a:graphicFrameLocks/>
          </p:cNvGraphicFramePr>
          <p:nvPr/>
        </p:nvGraphicFramePr>
        <p:xfrm>
          <a:off x="152400" y="1295400"/>
          <a:ext cx="78486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4"/>
          <p:cNvSpPr>
            <a:spLocks noChangeArrowheads="1"/>
          </p:cNvSpPr>
          <p:nvPr/>
        </p:nvSpPr>
        <p:spPr bwMode="auto">
          <a:xfrm>
            <a:off x="0" y="457200"/>
            <a:ext cx="3556000" cy="457200"/>
          </a:xfrm>
          <a:prstGeom prst="homePlate">
            <a:avLst>
              <a:gd name="adj" fmla="val 162505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59" name="AutoShape 5"/>
          <p:cNvSpPr>
            <a:spLocks noChangeArrowheads="1"/>
          </p:cNvSpPr>
          <p:nvPr/>
        </p:nvSpPr>
        <p:spPr bwMode="auto">
          <a:xfrm rot="10800000">
            <a:off x="5638800" y="457200"/>
            <a:ext cx="3505200" cy="457200"/>
          </a:xfrm>
          <a:prstGeom prst="homePlate">
            <a:avLst>
              <a:gd name="adj" fmla="val 156208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2514600" y="457200"/>
            <a:ext cx="403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Рынок труда</a:t>
            </a:r>
          </a:p>
        </p:txBody>
      </p:sp>
      <p:pic>
        <p:nvPicPr>
          <p:cNvPr id="19461" name="Picture 7" descr="Герб цв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 descr="C:\Мои документы\Мои рисунки\svarka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9329" y="4267200"/>
            <a:ext cx="2313671" cy="17256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6" name="Picture 14" descr="C:\Мои документы\Мои рисунки\159083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47066">
            <a:off x="6454131" y="1546458"/>
            <a:ext cx="1658688" cy="21057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0" name="Схема 9"/>
          <p:cNvGraphicFramePr/>
          <p:nvPr/>
        </p:nvGraphicFramePr>
        <p:xfrm>
          <a:off x="762000" y="4648200"/>
          <a:ext cx="5095874" cy="198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457200" y="1219200"/>
          <a:ext cx="5638800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4"/>
          <p:cNvSpPr>
            <a:spLocks noChangeArrowheads="1"/>
          </p:cNvSpPr>
          <p:nvPr/>
        </p:nvSpPr>
        <p:spPr bwMode="auto">
          <a:xfrm>
            <a:off x="0" y="457200"/>
            <a:ext cx="3556000" cy="457200"/>
          </a:xfrm>
          <a:prstGeom prst="homePlate">
            <a:avLst>
              <a:gd name="adj" fmla="val 162505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0483" name="AutoShape 5"/>
          <p:cNvSpPr>
            <a:spLocks noChangeArrowheads="1"/>
          </p:cNvSpPr>
          <p:nvPr/>
        </p:nvSpPr>
        <p:spPr bwMode="auto">
          <a:xfrm rot="10800000">
            <a:off x="5638800" y="457200"/>
            <a:ext cx="3505200" cy="457200"/>
          </a:xfrm>
          <a:prstGeom prst="homePlate">
            <a:avLst>
              <a:gd name="adj" fmla="val 156208"/>
            </a:avLst>
          </a:prstGeom>
          <a:gradFill rotWithShape="1">
            <a:gsLst>
              <a:gs pos="0">
                <a:srgbClr val="FBE4AE"/>
              </a:gs>
              <a:gs pos="6500">
                <a:srgbClr val="BD922A"/>
              </a:gs>
              <a:gs pos="10501">
                <a:srgbClr val="BD922A"/>
              </a:gs>
              <a:gs pos="31500">
                <a:srgbClr val="FBE4AE"/>
              </a:gs>
              <a:gs pos="33501">
                <a:srgbClr val="BD922A"/>
              </a:gs>
              <a:gs pos="34500">
                <a:srgbClr val="835E17"/>
              </a:gs>
              <a:gs pos="41000">
                <a:srgbClr val="A28949"/>
              </a:gs>
              <a:gs pos="50000">
                <a:srgbClr val="FAE3B7"/>
              </a:gs>
              <a:gs pos="59000">
                <a:srgbClr val="A28949"/>
              </a:gs>
              <a:gs pos="65500">
                <a:srgbClr val="835E17"/>
              </a:gs>
              <a:gs pos="66499">
                <a:srgbClr val="BD922A"/>
              </a:gs>
              <a:gs pos="68500">
                <a:srgbClr val="FBE4AE"/>
              </a:gs>
              <a:gs pos="89500">
                <a:srgbClr val="BD922A"/>
              </a:gs>
              <a:gs pos="93500">
                <a:srgbClr val="BD922A"/>
              </a:gs>
              <a:gs pos="100000">
                <a:srgbClr val="FBE4AE"/>
              </a:gs>
            </a:gsLst>
            <a:lin ang="5400000" scaled="1"/>
          </a:gradFill>
          <a:ln w="9525">
            <a:solidFill>
              <a:srgbClr val="967004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2514600" y="457200"/>
            <a:ext cx="403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5A4302"/>
                </a:solidFill>
                <a:latin typeface="Times New Roman" panose="02020603050405020304" pitchFamily="18" charset="0"/>
              </a:rPr>
              <a:t>   Рынок труда</a:t>
            </a:r>
          </a:p>
        </p:txBody>
      </p:sp>
      <p:pic>
        <p:nvPicPr>
          <p:cNvPr id="20485" name="Picture 7" descr="Герб цв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Диаграмма 6"/>
          <p:cNvGraphicFramePr>
            <a:graphicFrameLocks/>
          </p:cNvGraphicFramePr>
          <p:nvPr/>
        </p:nvGraphicFramePr>
        <p:xfrm>
          <a:off x="304800" y="966786"/>
          <a:ext cx="8382000" cy="5662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Трек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隶书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Franklin Gothic Book"/>
      <a:ea typeface=""/>
      <a:cs typeface=""/>
      <a:font script="Jpan" typeface="HGｺﾞｼｯｸE"/>
      <a:font script="Hang" typeface="돋움"/>
      <a:font script="Hans" typeface="华文楷体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Трек">
    <a:fillStyleLst>
      <a:solidFill>
        <a:schemeClr val="phClr"/>
      </a:solidFill>
      <a:gradFill rotWithShape="1">
        <a:gsLst>
          <a:gs pos="0">
            <a:schemeClr val="phClr">
              <a:tint val="30000"/>
              <a:satMod val="250000"/>
            </a:schemeClr>
          </a:gs>
          <a:gs pos="72000">
            <a:schemeClr val="phClr">
              <a:tint val="75000"/>
              <a:satMod val="210000"/>
            </a:schemeClr>
          </a:gs>
          <a:gs pos="100000">
            <a:schemeClr val="phClr">
              <a:tint val="85000"/>
              <a:satMod val="210000"/>
            </a:schemeClr>
          </a:gs>
        </a:gsLst>
        <a:lin ang="5400000" scaled="1"/>
      </a:gradFill>
      <a:gradFill rotWithShape="1">
        <a:gsLst>
          <a:gs pos="0">
            <a:schemeClr val="phClr">
              <a:tint val="75000"/>
              <a:shade val="85000"/>
              <a:satMod val="230000"/>
            </a:schemeClr>
          </a:gs>
          <a:gs pos="25000">
            <a:schemeClr val="phClr">
              <a:tint val="90000"/>
              <a:shade val="70000"/>
              <a:satMod val="220000"/>
            </a:schemeClr>
          </a:gs>
          <a:gs pos="50000">
            <a:schemeClr val="phClr">
              <a:tint val="90000"/>
              <a:shade val="58000"/>
              <a:satMod val="225000"/>
            </a:schemeClr>
          </a:gs>
          <a:gs pos="65000">
            <a:schemeClr val="phClr">
              <a:tint val="90000"/>
              <a:shade val="58000"/>
              <a:satMod val="225000"/>
            </a:schemeClr>
          </a:gs>
          <a:gs pos="80000">
            <a:schemeClr val="phClr">
              <a:tint val="90000"/>
              <a:shade val="69000"/>
              <a:satMod val="220000"/>
            </a:schemeClr>
          </a:gs>
          <a:gs pos="100000">
            <a:schemeClr val="phClr">
              <a:tint val="77000"/>
              <a:shade val="80000"/>
              <a:satMod val="230000"/>
            </a:schemeClr>
          </a:gs>
        </a:gsLst>
        <a:lin ang="5400000" scaled="1"/>
      </a:gradFill>
    </a:fillStyleLst>
    <a:lnStyleLst>
      <a:ln w="100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</a:effectStyle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a:effectStyle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phClr">
              <a:shade val="60000"/>
              <a:satMod val="110000"/>
            </a:schemeClr>
          </a:contourClr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05000"/>
            </a:schemeClr>
          </a:duotone>
        </a:blip>
        <a:tile tx="0" ty="0" sx="95000" sy="95000" flip="none" algn="t"/>
      </a:blipFill>
      <a:blipFill>
        <a:blip xmlns:r="http://schemas.openxmlformats.org/officeDocument/2006/relationships" r:embed="rId2">
          <a:duotone>
            <a:schemeClr val="phClr">
              <a:shade val="30000"/>
              <a:satMod val="455000"/>
            </a:schemeClr>
            <a:schemeClr val="phClr">
              <a:tint val="95000"/>
              <a:satMod val="120000"/>
            </a:schemeClr>
          </a:duotone>
        </a:blip>
        <a:stretch>
          <a:fillRect/>
        </a:stretch>
      </a:blipFill>
    </a:bgFillStyleLst>
  </a:fmtScheme>
</a:themeOverride>
</file>

<file path=ppt/theme/themeOverride3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  <a:fontScheme name="Трек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隶书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Franklin Gothic Book"/>
      <a:ea typeface=""/>
      <a:cs typeface=""/>
      <a:font script="Jpan" typeface="HGｺﾞｼｯｸE"/>
      <a:font script="Hang" typeface="돋움"/>
      <a:font script="Hans" typeface="华文楷体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Трек">
    <a:fillStyleLst>
      <a:solidFill>
        <a:schemeClr val="phClr"/>
      </a:solidFill>
      <a:gradFill rotWithShape="1">
        <a:gsLst>
          <a:gs pos="0">
            <a:schemeClr val="phClr">
              <a:tint val="30000"/>
              <a:satMod val="250000"/>
            </a:schemeClr>
          </a:gs>
          <a:gs pos="72000">
            <a:schemeClr val="phClr">
              <a:tint val="75000"/>
              <a:satMod val="210000"/>
            </a:schemeClr>
          </a:gs>
          <a:gs pos="100000">
            <a:schemeClr val="phClr">
              <a:tint val="85000"/>
              <a:satMod val="210000"/>
            </a:schemeClr>
          </a:gs>
        </a:gsLst>
        <a:lin ang="5400000" scaled="1"/>
      </a:gradFill>
      <a:gradFill rotWithShape="1">
        <a:gsLst>
          <a:gs pos="0">
            <a:schemeClr val="phClr">
              <a:tint val="75000"/>
              <a:shade val="85000"/>
              <a:satMod val="230000"/>
            </a:schemeClr>
          </a:gs>
          <a:gs pos="25000">
            <a:schemeClr val="phClr">
              <a:tint val="90000"/>
              <a:shade val="70000"/>
              <a:satMod val="220000"/>
            </a:schemeClr>
          </a:gs>
          <a:gs pos="50000">
            <a:schemeClr val="phClr">
              <a:tint val="90000"/>
              <a:shade val="58000"/>
              <a:satMod val="225000"/>
            </a:schemeClr>
          </a:gs>
          <a:gs pos="65000">
            <a:schemeClr val="phClr">
              <a:tint val="90000"/>
              <a:shade val="58000"/>
              <a:satMod val="225000"/>
            </a:schemeClr>
          </a:gs>
          <a:gs pos="80000">
            <a:schemeClr val="phClr">
              <a:tint val="90000"/>
              <a:shade val="69000"/>
              <a:satMod val="220000"/>
            </a:schemeClr>
          </a:gs>
          <a:gs pos="100000">
            <a:schemeClr val="phClr">
              <a:tint val="77000"/>
              <a:shade val="80000"/>
              <a:satMod val="230000"/>
            </a:schemeClr>
          </a:gs>
        </a:gsLst>
        <a:lin ang="5400000" scaled="1"/>
      </a:gradFill>
    </a:fillStyleLst>
    <a:lnStyleLst>
      <a:ln w="100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</a:effectStyle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a:effectStyle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phClr">
              <a:shade val="60000"/>
              <a:satMod val="110000"/>
            </a:schemeClr>
          </a:contourClr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05000"/>
            </a:schemeClr>
          </a:duotone>
        </a:blip>
        <a:tile tx="0" ty="0" sx="95000" sy="95000" flip="none" algn="t"/>
      </a:blipFill>
      <a:blipFill>
        <a:blip xmlns:r="http://schemas.openxmlformats.org/officeDocument/2006/relationships" r:embed="rId2">
          <a:duotone>
            <a:schemeClr val="phClr">
              <a:shade val="30000"/>
              <a:satMod val="455000"/>
            </a:schemeClr>
            <a:schemeClr val="phClr">
              <a:tint val="95000"/>
              <a:satMod val="120000"/>
            </a:schemeClr>
          </a:duotone>
        </a:blip>
        <a:stretch>
          <a:fillRect/>
        </a:stretch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16438</TotalTime>
  <Words>1389</Words>
  <Application>Microsoft Office PowerPoint</Application>
  <PresentationFormat>Экран (4:3)</PresentationFormat>
  <Paragraphs>289</Paragraphs>
  <Slides>65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73" baseType="lpstr">
      <vt:lpstr>Arial</vt:lpstr>
      <vt:lpstr>Franklin Gothic Medium</vt:lpstr>
      <vt:lpstr>Franklin Gothic Book</vt:lpstr>
      <vt:lpstr>Wingdings 2</vt:lpstr>
      <vt:lpstr>Calibri</vt:lpstr>
      <vt:lpstr>Times New Roman</vt:lpstr>
      <vt:lpstr>Bookman Old Style</vt:lpstr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Распоряжение земельными  участками</vt:lpstr>
      <vt:lpstr>Жилищный фонд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Анастасия Гурьева</dc:creator>
  <cp:lastModifiedBy>Алёна Викторовна</cp:lastModifiedBy>
  <cp:revision>1203</cp:revision>
  <cp:lastPrinted>1601-01-01T00:00:00Z</cp:lastPrinted>
  <dcterms:created xsi:type="dcterms:W3CDTF">1601-01-01T00:00:00Z</dcterms:created>
  <dcterms:modified xsi:type="dcterms:W3CDTF">2019-02-01T12:02:04Z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