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notesMasterIdLst>
    <p:notesMasterId r:id="rId50"/>
  </p:notesMasterIdLst>
  <p:sldIdLst>
    <p:sldId id="256" r:id="rId5"/>
    <p:sldId id="258" r:id="rId6"/>
    <p:sldId id="257" r:id="rId7"/>
    <p:sldId id="266" r:id="rId8"/>
    <p:sldId id="272" r:id="rId9"/>
    <p:sldId id="268" r:id="rId10"/>
    <p:sldId id="273" r:id="rId11"/>
    <p:sldId id="279" r:id="rId12"/>
    <p:sldId id="274" r:id="rId13"/>
    <p:sldId id="262" r:id="rId14"/>
    <p:sldId id="311" r:id="rId15"/>
    <p:sldId id="276" r:id="rId16"/>
    <p:sldId id="261" r:id="rId17"/>
    <p:sldId id="278" r:id="rId18"/>
    <p:sldId id="310" r:id="rId19"/>
    <p:sldId id="281" r:id="rId20"/>
    <p:sldId id="283" r:id="rId21"/>
    <p:sldId id="284" r:id="rId22"/>
    <p:sldId id="285" r:id="rId23"/>
    <p:sldId id="286" r:id="rId24"/>
    <p:sldId id="287" r:id="rId25"/>
    <p:sldId id="312" r:id="rId26"/>
    <p:sldId id="313" r:id="rId27"/>
    <p:sldId id="314" r:id="rId28"/>
    <p:sldId id="315" r:id="rId29"/>
    <p:sldId id="316" r:id="rId30"/>
    <p:sldId id="317" r:id="rId31"/>
    <p:sldId id="288" r:id="rId32"/>
    <p:sldId id="289" r:id="rId33"/>
    <p:sldId id="290" r:id="rId34"/>
    <p:sldId id="320" r:id="rId35"/>
    <p:sldId id="321" r:id="rId36"/>
    <p:sldId id="299" r:id="rId37"/>
    <p:sldId id="282" r:id="rId38"/>
    <p:sldId id="300" r:id="rId39"/>
    <p:sldId id="301" r:id="rId40"/>
    <p:sldId id="319" r:id="rId41"/>
    <p:sldId id="318" r:id="rId42"/>
    <p:sldId id="303" r:id="rId43"/>
    <p:sldId id="304" r:id="rId44"/>
    <p:sldId id="305" r:id="rId45"/>
    <p:sldId id="306" r:id="rId46"/>
    <p:sldId id="307" r:id="rId47"/>
    <p:sldId id="308" r:id="rId48"/>
    <p:sldId id="309" r:id="rId4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FFCC"/>
    <a:srgbClr val="6AB0D7"/>
    <a:srgbClr val="FF9900"/>
    <a:srgbClr val="0C788E"/>
    <a:srgbClr val="0A5F70"/>
    <a:srgbClr val="025198"/>
    <a:srgbClr val="0A6274"/>
    <a:srgbClr val="14C3E6"/>
    <a:srgbClr val="216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52" autoAdjust="0"/>
  </p:normalViewPr>
  <p:slideViewPr>
    <p:cSldViewPr>
      <p:cViewPr varScale="1">
        <p:scale>
          <a:sx n="83" d="100"/>
          <a:sy n="83" d="100"/>
        </p:scale>
        <p:origin x="-16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76;&#1080;&#1072;&#1075;&#1088;&#1072;&#1084;&#1084;&#1099;__%20&#1103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76;&#1080;&#1072;&#1075;&#1088;&#1072;&#1084;&#1084;&#1099;__%20&#1103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76;&#1080;&#1072;&#1075;&#1088;&#1072;&#1084;&#1084;&#1099;__%20&#1103;.xls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2;&#1099;&#1073;&#1086;&#1088;&#1099;%20&#1059;&#1048;&#1050;%20582\Desktop\&#1057;&#1074;&#1077;&#1076;&#1077;&#1085;&#1080;&#1103;%20&#1082;%20&#1086;&#1090;&#1095;&#1077;&#1090;&#1091;%20&#1075;&#1083;&#1072;&#1074;&#1099;%20&#1079;&#1072;%202019%20&#1075;&#1086;&#1076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'демография (2)'!$J$1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strRef>
              <c:f>'демография (2)'!$I$2:$I$4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'демография (2)'!$J$2:$J$4</c:f>
              <c:numCache>
                <c:formatCode>General</c:formatCode>
                <c:ptCount val="3"/>
                <c:pt idx="0">
                  <c:v>62</c:v>
                </c:pt>
                <c:pt idx="1">
                  <c:v>78</c:v>
                </c:pt>
                <c:pt idx="2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93-45C9-A354-ED47161B9CBA}"/>
            </c:ext>
          </c:extLst>
        </c:ser>
        <c:ser>
          <c:idx val="1"/>
          <c:order val="1"/>
          <c:tx>
            <c:strRef>
              <c:f>'демография (2)'!$K$1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cat>
            <c:strRef>
              <c:f>'демография (2)'!$I$2:$I$4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'демография (2)'!$K$2:$K$4</c:f>
              <c:numCache>
                <c:formatCode>General</c:formatCode>
                <c:ptCount val="3"/>
                <c:pt idx="0">
                  <c:v>49</c:v>
                </c:pt>
                <c:pt idx="1">
                  <c:v>61</c:v>
                </c:pt>
                <c:pt idx="2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93-45C9-A354-ED47161B9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13536"/>
        <c:axId val="22515072"/>
      </c:barChart>
      <c:scatterChart>
        <c:scatterStyle val="smoothMarker"/>
        <c:varyColors val="0"/>
        <c:ser>
          <c:idx val="2"/>
          <c:order val="2"/>
          <c:tx>
            <c:strRef>
              <c:f>'демография (2)'!$L$1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spPr>
            <a:ln w="34914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15</a:t>
                    </a:r>
                    <a:endParaRPr lang="ru-RU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93-45C9-A354-ED47161B9CBA}"/>
                </c:ext>
              </c:extLst>
            </c:dLbl>
            <c:spPr>
              <a:solidFill>
                <a:schemeClr val="accent1"/>
              </a:solidFill>
              <a:effectLst>
                <a:outerShdw blurRad="50800" dist="76200" dir="198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'демография (2)'!$I$2:$I$4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xVal>
          <c:yVal>
            <c:numRef>
              <c:f>'демография (2)'!$L$2:$L$4</c:f>
              <c:numCache>
                <c:formatCode>General</c:formatCode>
                <c:ptCount val="3"/>
                <c:pt idx="0">
                  <c:v>13</c:v>
                </c:pt>
                <c:pt idx="1">
                  <c:v>17</c:v>
                </c:pt>
                <c:pt idx="2">
                  <c:v>27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A193-45C9-A354-ED47161B9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525056"/>
        <c:axId val="22526592"/>
      </c:scatterChart>
      <c:catAx>
        <c:axId val="2251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15072"/>
        <c:crosses val="autoZero"/>
        <c:auto val="1"/>
        <c:lblAlgn val="ctr"/>
        <c:lblOffset val="100"/>
        <c:noMultiLvlLbl val="0"/>
      </c:catAx>
      <c:valAx>
        <c:axId val="225150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13536"/>
        <c:crosses val="autoZero"/>
        <c:crossBetween val="between"/>
      </c:valAx>
      <c:valAx>
        <c:axId val="22525056"/>
        <c:scaling>
          <c:orientation val="minMax"/>
        </c:scaling>
        <c:delete val="1"/>
        <c:axPos val="b"/>
        <c:majorTickMark val="out"/>
        <c:minorTickMark val="none"/>
        <c:tickLblPos val="nextTo"/>
        <c:crossAx val="22526592"/>
        <c:crosses val="autoZero"/>
        <c:crossBetween val="midCat"/>
      </c:valAx>
      <c:valAx>
        <c:axId val="225265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25056"/>
        <c:crosses val="max"/>
        <c:crossBetween val="midCat"/>
      </c:valAx>
      <c:spPr>
        <a:noFill/>
        <a:ln w="25392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200" b="1">
              <a:solidFill>
                <a:srgbClr val="21677D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499716845004648"/>
          <c:y val="2.5207424443587149E-2"/>
          <c:w val="0.48124098155722989"/>
          <c:h val="0.8741243713030167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пл ф'!$A$2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683010753661317E-3"/>
                  <c:y val="-2.08695640742450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57-4E4F-A9AA-18C54543888B}"/>
                </c:ext>
              </c:extLst>
            </c:dLbl>
            <c:dLbl>
              <c:idx val="3"/>
              <c:layout>
                <c:manualLayout>
                  <c:x val="0"/>
                  <c:y val="-7.652085096349855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57-4E4F-A9AA-18C54543888B}"/>
                </c:ext>
              </c:extLst>
            </c:dLbl>
            <c:dLbl>
              <c:idx val="5"/>
              <c:layout>
                <c:manualLayout>
                  <c:x val="1.3683010753659309E-3"/>
                  <c:y val="-2.0869564074244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57-4E4F-A9AA-18C545438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'расходы пл ф'!$B$1:$M$1</c:f>
              <c:strCache>
                <c:ptCount val="12"/>
                <c:pt idx="0">
                  <c:v>МП "Управление муниципальным имуществом городского поселения Новоаганск"</c:v>
                </c:pt>
                <c:pt idx="1">
                  <c:v>МП "Профилактика правонарушений в сфере общественного порядка в городском поселении Новоаганск "</c:v>
                </c:pt>
                <c:pt idx="2">
                  <c:v>МП "Безопасность жизнедеятельности в городском поселении Новоаганск"</c:v>
                </c:pt>
                <c:pt idx="3">
                  <c:v>МП "Управление муниципальными финансами в городском поселении Новоаганск "</c:v>
                </c:pt>
                <c:pt idx="4">
                  <c:v>МП "Развитие транспортной системы городского поселения Новоаганск "</c:v>
                </c:pt>
                <c:pt idx="5">
                  <c:v>МП "Жилищно-коммунальный комплекс и повышение энергетической эффективности в городском поселении Новоаганск"</c:v>
                </c:pt>
                <c:pt idx="6">
                  <c:v>МП "Благоустройство территории городского поселения Новоаганск "</c:v>
                </c:pt>
                <c:pt idx="7">
                  <c:v>МП "Развитие информационно-коммуникационных технологий и связи в городском поселении Новоаганск "</c:v>
                </c:pt>
                <c:pt idx="8">
                  <c:v>МП "Развитие культуры, физической культуры и спорта в городском поселении Новоаганск"</c:v>
                </c:pt>
                <c:pt idx="9">
                  <c:v>МП "Развитие муниципальной службы в городском поселении Новоаганск "</c:v>
                </c:pt>
                <c:pt idx="10">
                  <c:v>МП "Обеспечение деятельности органов местного самоуправления  городского поселения Новоаганск "</c:v>
                </c:pt>
                <c:pt idx="11">
                  <c:v>Внепрограммные расходы</c:v>
                </c:pt>
              </c:strCache>
            </c:strRef>
          </c:cat>
          <c:val>
            <c:numRef>
              <c:f>'расходы пл ф'!$B$2:$M$2</c:f>
              <c:numCache>
                <c:formatCode>#,##0.00</c:formatCode>
                <c:ptCount val="12"/>
                <c:pt idx="0">
                  <c:v>14.9781</c:v>
                </c:pt>
                <c:pt idx="1">
                  <c:v>1.5327999999999993</c:v>
                </c:pt>
                <c:pt idx="2">
                  <c:v>1.2241</c:v>
                </c:pt>
                <c:pt idx="3">
                  <c:v>89.047799999999995</c:v>
                </c:pt>
                <c:pt idx="4">
                  <c:v>33.454099999999997</c:v>
                </c:pt>
                <c:pt idx="5">
                  <c:v>65.152199999999979</c:v>
                </c:pt>
                <c:pt idx="6">
                  <c:v>21.869</c:v>
                </c:pt>
                <c:pt idx="7">
                  <c:v>0.1411</c:v>
                </c:pt>
                <c:pt idx="8">
                  <c:v>21.273499999999984</c:v>
                </c:pt>
                <c:pt idx="9">
                  <c:v>32.861899999999999</c:v>
                </c:pt>
                <c:pt idx="10">
                  <c:v>23.6252</c:v>
                </c:pt>
                <c:pt idx="1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A57-4E4F-A9AA-18C54543888B}"/>
            </c:ext>
          </c:extLst>
        </c:ser>
        <c:ser>
          <c:idx val="1"/>
          <c:order val="1"/>
          <c:tx>
            <c:strRef>
              <c:f>'расходы пл ф'!$A$3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683010753661317E-3"/>
                  <c:y val="-1.0434782037122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57-4E4F-A9AA-18C54543888B}"/>
                </c:ext>
              </c:extLst>
            </c:dLbl>
            <c:dLbl>
              <c:idx val="3"/>
              <c:layout>
                <c:manualLayout>
                  <c:x val="0"/>
                  <c:y val="-8.34782562969793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57-4E4F-A9AA-18C545438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'расходы пл ф'!$B$1:$M$1</c:f>
              <c:strCache>
                <c:ptCount val="12"/>
                <c:pt idx="0">
                  <c:v>МП "Управление муниципальным имуществом городского поселения Новоаганск"</c:v>
                </c:pt>
                <c:pt idx="1">
                  <c:v>МП "Профилактика правонарушений в сфере общественного порядка в городском поселении Новоаганск "</c:v>
                </c:pt>
                <c:pt idx="2">
                  <c:v>МП "Безопасность жизнедеятельности в городском поселении Новоаганск"</c:v>
                </c:pt>
                <c:pt idx="3">
                  <c:v>МП "Управление муниципальными финансами в городском поселении Новоаганск "</c:v>
                </c:pt>
                <c:pt idx="4">
                  <c:v>МП "Развитие транспортной системы городского поселения Новоаганск "</c:v>
                </c:pt>
                <c:pt idx="5">
                  <c:v>МП "Жилищно-коммунальный комплекс и повышение энергетической эффективности в городском поселении Новоаганск"</c:v>
                </c:pt>
                <c:pt idx="6">
                  <c:v>МП "Благоустройство территории городского поселения Новоаганск "</c:v>
                </c:pt>
                <c:pt idx="7">
                  <c:v>МП "Развитие информационно-коммуникационных технологий и связи в городском поселении Новоаганск "</c:v>
                </c:pt>
                <c:pt idx="8">
                  <c:v>МП "Развитие культуры, физической культуры и спорта в городском поселении Новоаганск"</c:v>
                </c:pt>
                <c:pt idx="9">
                  <c:v>МП "Развитие муниципальной службы в городском поселении Новоаганск "</c:v>
                </c:pt>
                <c:pt idx="10">
                  <c:v>МП "Обеспечение деятельности органов местного самоуправления  городского поселения Новоаганск "</c:v>
                </c:pt>
                <c:pt idx="11">
                  <c:v>Внепрограммные расходы</c:v>
                </c:pt>
              </c:strCache>
            </c:strRef>
          </c:cat>
          <c:val>
            <c:numRef>
              <c:f>'расходы пл ф'!$B$3:$M$3</c:f>
              <c:numCache>
                <c:formatCode>#,##0.00</c:formatCode>
                <c:ptCount val="12"/>
                <c:pt idx="0">
                  <c:v>11.9375</c:v>
                </c:pt>
                <c:pt idx="1">
                  <c:v>1.3696999999999993</c:v>
                </c:pt>
                <c:pt idx="2">
                  <c:v>0.87710000000000032</c:v>
                </c:pt>
                <c:pt idx="3">
                  <c:v>86.979500000000002</c:v>
                </c:pt>
                <c:pt idx="4">
                  <c:v>32.738100000000024</c:v>
                </c:pt>
                <c:pt idx="5">
                  <c:v>63.090800000000002</c:v>
                </c:pt>
                <c:pt idx="6">
                  <c:v>19.960199999999983</c:v>
                </c:pt>
                <c:pt idx="7">
                  <c:v>0.1411</c:v>
                </c:pt>
                <c:pt idx="8">
                  <c:v>20.936399999999985</c:v>
                </c:pt>
                <c:pt idx="9">
                  <c:v>32.631900000000002</c:v>
                </c:pt>
                <c:pt idx="10">
                  <c:v>23.099900000000005</c:v>
                </c:pt>
                <c:pt idx="1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A57-4E4F-A9AA-18C5454388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57887488"/>
        <c:axId val="157909760"/>
        <c:axId val="0"/>
      </c:bar3DChart>
      <c:catAx>
        <c:axId val="157887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57909760"/>
        <c:crosses val="autoZero"/>
        <c:auto val="1"/>
        <c:lblAlgn val="ctr"/>
        <c:lblOffset val="100"/>
        <c:noMultiLvlLbl val="0"/>
      </c:catAx>
      <c:valAx>
        <c:axId val="15790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88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Обращения граждан поселения, ед.</a:t>
            </a:r>
          </a:p>
        </c:rich>
      </c:tx>
      <c:layout>
        <c:manualLayout>
          <c:xMode val="edge"/>
          <c:yMode val="edge"/>
          <c:x val="8.8552621957472252E-2"/>
          <c:y val="1.8227626364233803E-3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  <a:tileRect r="-100000" b="-100000"/>
        </a:gra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5749176343689047E-2"/>
          <c:y val="0.10913719109046705"/>
          <c:w val="0.86759655684866077"/>
          <c:h val="0.649746998119993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'Соц.сфера '!$B$2</c:f>
              <c:strCache>
                <c:ptCount val="1"/>
                <c:pt idx="0">
                  <c:v>Письменные обращения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2.531645569620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4C-4F7F-A84F-91D1FC384DAC}"/>
                </c:ext>
              </c:extLst>
            </c:dLbl>
            <c:dLbl>
              <c:idx val="1"/>
              <c:layout>
                <c:manualLayout>
                  <c:x val="2.3148148148148147E-3"/>
                  <c:y val="-2.8129395218002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4C-4F7F-A84F-91D1FC384DAC}"/>
                </c:ext>
              </c:extLst>
            </c:dLbl>
            <c:dLbl>
              <c:idx val="2"/>
              <c:layout>
                <c:manualLayout>
                  <c:x val="4.6294473607465716E-3"/>
                  <c:y val="-1.9690576652602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4C-4F7F-A84F-91D1FC384DAC}"/>
                </c:ext>
              </c:extLst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'Соц.сфера '!$A$3:$A$6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'Соц.сфера '!$B$3:$B$6</c:f>
              <c:numCache>
                <c:formatCode>General</c:formatCode>
                <c:ptCount val="4"/>
                <c:pt idx="0">
                  <c:v>75</c:v>
                </c:pt>
                <c:pt idx="1">
                  <c:v>79</c:v>
                </c:pt>
                <c:pt idx="2">
                  <c:v>66</c:v>
                </c:pt>
                <c:pt idx="3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E4C-4F7F-A84F-91D1FC384DAC}"/>
            </c:ext>
          </c:extLst>
        </c:ser>
        <c:ser>
          <c:idx val="1"/>
          <c:order val="1"/>
          <c:tx>
            <c:strRef>
              <c:f>'Соц.сфера '!$C$2</c:f>
              <c:strCache>
                <c:ptCount val="1"/>
                <c:pt idx="0">
                  <c:v>Устные обращения</c:v>
                </c:pt>
              </c:strCache>
            </c:strRef>
          </c:tx>
          <c:spPr>
            <a:solidFill>
              <a:srgbClr val="778FD3"/>
            </a:solidFill>
          </c:spPr>
          <c:invertIfNegative val="0"/>
          <c:dLbls>
            <c:dLbl>
              <c:idx val="0"/>
              <c:layout>
                <c:manualLayout>
                  <c:x val="6.9444444444444961E-3"/>
                  <c:y val="-2.8129395218002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4C-4F7F-A84F-91D1FC384DAC}"/>
                </c:ext>
              </c:extLst>
            </c:dLbl>
            <c:dLbl>
              <c:idx val="1"/>
              <c:layout>
                <c:manualLayout>
                  <c:x val="4.6296296296296805E-3"/>
                  <c:y val="-2.531645569620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4C-4F7F-A84F-91D1FC384DAC}"/>
                </c:ext>
              </c:extLst>
            </c:dLbl>
            <c:dLbl>
              <c:idx val="2"/>
              <c:layout>
                <c:manualLayout>
                  <c:x val="0"/>
                  <c:y val="-2.531645569620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4C-4F7F-A84F-91D1FC384DAC}"/>
                </c:ext>
              </c:extLst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'Соц.сфера '!$A$3:$A$6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'Соц.сфера '!$C$3:$C$6</c:f>
              <c:numCache>
                <c:formatCode>General</c:formatCode>
                <c:ptCount val="4"/>
                <c:pt idx="0">
                  <c:v>268</c:v>
                </c:pt>
                <c:pt idx="1">
                  <c:v>173</c:v>
                </c:pt>
                <c:pt idx="2">
                  <c:v>231</c:v>
                </c:pt>
                <c:pt idx="3">
                  <c:v>213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E4C-4F7F-A84F-91D1FC384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087104"/>
        <c:axId val="59105280"/>
        <c:axId val="0"/>
      </c:bar3DChart>
      <c:catAx>
        <c:axId val="5908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9105280"/>
        <c:crosses val="autoZero"/>
        <c:auto val="1"/>
        <c:lblAlgn val="ctr"/>
        <c:lblOffset val="100"/>
        <c:noMultiLvlLbl val="0"/>
      </c:catAx>
      <c:valAx>
        <c:axId val="59105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9087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8521948651165257"/>
          <c:y val="0.85037305075730008"/>
          <c:w val="0.56518894344656179"/>
          <c:h val="0.12721750157873096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Анализ</a:t>
            </a:r>
            <a:r>
              <a:rPr lang="ru-RU" sz="1400" b="1" baseline="0">
                <a:latin typeface="Times New Roman" pitchFamily="18" charset="0"/>
                <a:cs typeface="Times New Roman" pitchFamily="18" charset="0"/>
              </a:rPr>
              <a:t> обращений граждан за 2019 год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0800741430844003"/>
          <c:y val="0.43707600459753015"/>
          <c:w val="0.67503247987107284"/>
          <c:h val="0.51135595306898951"/>
        </c:manualLayout>
      </c:layout>
      <c:ofPieChart>
        <c:ofPieType val="bar"/>
        <c:varyColors val="1"/>
        <c:ser>
          <c:idx val="0"/>
          <c:order val="0"/>
          <c:tx>
            <c:strRef>
              <c:f>'Соц.сфера '!$B$24</c:f>
              <c:strCache>
                <c:ptCount val="1"/>
                <c:pt idx="0">
                  <c:v>Количество</c:v>
                </c:pt>
              </c:strCache>
            </c:strRef>
          </c:tx>
          <c:explosion val="6"/>
          <c:dLbls>
            <c:dLbl>
              <c:idx val="0"/>
              <c:layout>
                <c:manualLayout>
                  <c:x val="4.9852825367645535E-3"/>
                  <c:y val="-0.12067749522816411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Жилищные вопросы
173
55,6%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2205603486167107E-3"/>
                  <c:y val="-1.8522684664416968E-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4; 1,3%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0106217584046074E-2"/>
                  <c:y val="0.1726900637420323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Основы </a:t>
                    </a:r>
                    <a:r>
                      <a:rPr lang="ru-RU" dirty="0" err="1"/>
                      <a:t>гос</a:t>
                    </a:r>
                    <a:r>
                      <a:rPr lang="ru-RU" dirty="0"/>
                      <a:t>. управления
9
2,9%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950213977695542"/>
                  <c:y val="5.793413351629367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Социальное обеспечение
5
1,6%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5209214165908322"/>
                  <c:y val="-3.364829815067146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Труд и занятость населения
48
15,4%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21791062193651825"/>
                  <c:y val="-8.03179459763366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Вопросы </a:t>
                    </a:r>
                    <a:r>
                      <a:rPr lang="ru-RU" dirty="0" err="1"/>
                      <a:t>хоз</a:t>
                    </a:r>
                    <a:r>
                      <a:rPr lang="ru-RU" dirty="0"/>
                      <a:t>. деятельности</a:t>
                    </a:r>
                  </a:p>
                  <a:p>
                    <a:r>
                      <a:rPr lang="ru-RU" dirty="0"/>
                      <a:t>32
10,3%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142125873048124"/>
                  <c:y val="-0.19690989830438271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Конституц. строй
11
3,5%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6932511443142981E-2"/>
                  <c:y val="-0.24642385561270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Природ. ресурсы и </a:t>
                    </a:r>
                  </a:p>
                  <a:p>
                    <a:r>
                      <a:rPr lang="ru-RU"/>
                      <a:t>охрана окр. среды</a:t>
                    </a:r>
                    <a:endParaRPr lang="ru-RU" baseline="0"/>
                  </a:p>
                  <a:p>
                    <a:r>
                      <a:rPr lang="ru-RU"/>
                      <a:t>8</a:t>
                    </a:r>
                  </a:p>
                  <a:p>
                    <a:r>
                      <a:rPr lang="ru-RU"/>
                      <a:t> 2,6%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1.9047619047619065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2; 0,7%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ru-RU"/>
                      <a:t>1;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6.328384455232107E-2"/>
                  <c:y val="-0.1792311907978832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Гражданское</a:t>
                    </a:r>
                    <a:r>
                      <a:rPr lang="ru-RU" baseline="0" dirty="0"/>
                      <a:t> право</a:t>
                    </a:r>
                  </a:p>
                  <a:p>
                    <a:r>
                      <a:rPr lang="ru-RU" dirty="0"/>
                      <a:t>12</a:t>
                    </a:r>
                  </a:p>
                  <a:p>
                    <a:r>
                      <a:rPr lang="ru-RU" dirty="0"/>
                      <a:t> 3,9%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/>
                      <a:t>4; 1,3%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2.5704203242537266E-3"/>
                  <c:y val="-1.0293213348331459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2945032588629771E-3"/>
                  <c:y val="5.2686914135733091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3.8421324424779899E-2"/>
                  <c:y val="-1.1984719386903945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Иные
13
4,2%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gradFill>
                <a:gsLst>
                  <a:gs pos="0">
                    <a:srgbClr val="A8F6B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path path="circle">
                  <a:fillToRect l="100000" t="100000"/>
                </a:path>
              </a:gradFill>
              <a:ln>
                <a:solidFill>
                  <a:srgbClr val="9BBB59">
                    <a:lumMod val="75000"/>
                  </a:srgbClr>
                </a:solidFill>
              </a:ln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'Соц.сфера '!$A$25:$A$38</c:f>
              <c:strCache>
                <c:ptCount val="14"/>
                <c:pt idx="0">
                  <c:v>Жилищные вопросы</c:v>
                </c:pt>
                <c:pt idx="1">
                  <c:v>Безопасность и охрана правопорядка</c:v>
                </c:pt>
                <c:pt idx="2">
                  <c:v>Основы гос. управления</c:v>
                </c:pt>
                <c:pt idx="3">
                  <c:v>Социальное обеспечение</c:v>
                </c:pt>
                <c:pt idx="4">
                  <c:v>Труд и занятость населения</c:v>
                </c:pt>
                <c:pt idx="5">
                  <c:v>Вопросы хоз. деятельности</c:v>
                </c:pt>
                <c:pt idx="6">
                  <c:v>Конституц. строй</c:v>
                </c:pt>
                <c:pt idx="7">
                  <c:v>Прир. ресурсы и охрана окр. среды</c:v>
                </c:pt>
                <c:pt idx="8">
                  <c:v>Информация и информатизация</c:v>
                </c:pt>
                <c:pt idx="9">
                  <c:v>Образование, наука, культура</c:v>
                </c:pt>
                <c:pt idx="10">
                  <c:v>Гражданское право</c:v>
                </c:pt>
                <c:pt idx="11">
                  <c:v>Здравоохранение,физкультура, спорт, туризм</c:v>
                </c:pt>
                <c:pt idx="12">
                  <c:v>Семья</c:v>
                </c:pt>
                <c:pt idx="13">
                  <c:v>Финансы</c:v>
                </c:pt>
              </c:strCache>
            </c:strRef>
          </c:cat>
          <c:val>
            <c:numRef>
              <c:f>'Соц.сфера '!$B$25:$B$38</c:f>
              <c:numCache>
                <c:formatCode>General</c:formatCode>
                <c:ptCount val="14"/>
                <c:pt idx="0">
                  <c:v>173</c:v>
                </c:pt>
                <c:pt idx="1">
                  <c:v>4</c:v>
                </c:pt>
                <c:pt idx="2">
                  <c:v>9</c:v>
                </c:pt>
                <c:pt idx="3">
                  <c:v>5</c:v>
                </c:pt>
                <c:pt idx="4">
                  <c:v>48</c:v>
                </c:pt>
                <c:pt idx="5">
                  <c:v>32</c:v>
                </c:pt>
                <c:pt idx="6">
                  <c:v>11</c:v>
                </c:pt>
                <c:pt idx="7">
                  <c:v>8</c:v>
                </c:pt>
                <c:pt idx="8">
                  <c:v>2</c:v>
                </c:pt>
                <c:pt idx="9">
                  <c:v>1</c:v>
                </c:pt>
                <c:pt idx="10">
                  <c:v>12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82"/>
        <c:splitType val="val"/>
        <c:splitPos val="5"/>
        <c:secondPieSize val="75"/>
        <c:serLines/>
      </c:ofPie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8.91345510709418E-2"/>
          <c:y val="5.2451459968927937E-2"/>
          <c:w val="0.85987356365143364"/>
          <c:h val="0.16912485939257588"/>
        </c:manualLayout>
      </c:layout>
      <c:overlay val="0"/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28575" cap="rnd">
      <a:noFill/>
      <a:round/>
    </a:ln>
    <a:effectLst/>
    <a:scene3d>
      <a:camera prst="orthographicFront"/>
      <a:lightRig rig="threePt" dir="t"/>
    </a:scene3d>
    <a:sp3d>
      <a:bevelT w="444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'демография (2)'!$J$6</c:f>
              <c:strCache>
                <c:ptCount val="1"/>
                <c:pt idx="0">
                  <c:v>Прибыло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strRef>
              <c:f>'демография (2)'!$I$7:$I$9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'демография (2)'!$J$7:$J$9</c:f>
              <c:numCache>
                <c:formatCode>General</c:formatCode>
                <c:ptCount val="3"/>
                <c:pt idx="0">
                  <c:v>415</c:v>
                </c:pt>
                <c:pt idx="1">
                  <c:v>328</c:v>
                </c:pt>
                <c:pt idx="2">
                  <c:v>203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7D-4C65-A574-ADB23CC644BA}"/>
            </c:ext>
          </c:extLst>
        </c:ser>
        <c:ser>
          <c:idx val="1"/>
          <c:order val="1"/>
          <c:tx>
            <c:strRef>
              <c:f>'демография (2)'!$K$6</c:f>
              <c:strCache>
                <c:ptCount val="1"/>
                <c:pt idx="0">
                  <c:v>Выбыло</c:v>
                </c:pt>
              </c:strCache>
            </c:strRef>
          </c:tx>
          <c:spPr>
            <a:solidFill>
              <a:srgbClr val="6AB0D7"/>
            </a:solidFill>
          </c:spPr>
          <c:invertIfNegative val="0"/>
          <c:cat>
            <c:strRef>
              <c:f>'демография (2)'!$I$7:$I$9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'демография (2)'!$K$7:$K$9</c:f>
              <c:numCache>
                <c:formatCode>General</c:formatCode>
                <c:ptCount val="3"/>
                <c:pt idx="0">
                  <c:v>498</c:v>
                </c:pt>
                <c:pt idx="1">
                  <c:v>436</c:v>
                </c:pt>
                <c:pt idx="2">
                  <c:v>266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87D-4C65-A574-ADB23CC64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70464"/>
        <c:axId val="21872000"/>
      </c:barChart>
      <c:scatterChart>
        <c:scatterStyle val="smoothMarker"/>
        <c:varyColors val="0"/>
        <c:ser>
          <c:idx val="2"/>
          <c:order val="2"/>
          <c:tx>
            <c:strRef>
              <c:f>'демография (2)'!$L$6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spPr>
            <a:ln w="34905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dLbls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199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'демография (2)'!$I$7:$I$9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xVal>
          <c:yVal>
            <c:numRef>
              <c:f>'демография (2)'!$L$7:$L$9</c:f>
              <c:numCache>
                <c:formatCode>General</c:formatCode>
                <c:ptCount val="3"/>
                <c:pt idx="0">
                  <c:v>83</c:v>
                </c:pt>
                <c:pt idx="1">
                  <c:v>108</c:v>
                </c:pt>
                <c:pt idx="2">
                  <c:v>63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387D-4C65-A574-ADB23CC64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886080"/>
        <c:axId val="21887616"/>
      </c:scatterChart>
      <c:catAx>
        <c:axId val="2187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72000"/>
        <c:crosses val="autoZero"/>
        <c:auto val="1"/>
        <c:lblAlgn val="ctr"/>
        <c:lblOffset val="100"/>
        <c:noMultiLvlLbl val="0"/>
      </c:catAx>
      <c:valAx>
        <c:axId val="21872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70464"/>
        <c:crosses val="autoZero"/>
        <c:crossBetween val="between"/>
      </c:valAx>
      <c:valAx>
        <c:axId val="21886080"/>
        <c:scaling>
          <c:orientation val="minMax"/>
        </c:scaling>
        <c:delete val="1"/>
        <c:axPos val="b"/>
        <c:majorTickMark val="out"/>
        <c:minorTickMark val="none"/>
        <c:tickLblPos val="nextTo"/>
        <c:crossAx val="21887616"/>
        <c:crosses val="autoZero"/>
        <c:crossBetween val="midCat"/>
      </c:valAx>
      <c:valAx>
        <c:axId val="218876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86080"/>
        <c:crosses val="max"/>
        <c:crossBetween val="midCat"/>
      </c:valAx>
      <c:spPr>
        <a:noFill/>
        <a:ln w="25385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99" b="1">
              <a:solidFill>
                <a:srgbClr val="21677D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484735356304503E-2"/>
          <c:y val="4.5117725937428549E-2"/>
          <c:w val="0.80503052928739049"/>
          <c:h val="0.59233050332908743"/>
        </c:manualLayout>
      </c:layout>
      <c:pie3DChart>
        <c:varyColors val="1"/>
        <c:ser>
          <c:idx val="0"/>
          <c:order val="0"/>
          <c:spPr>
            <a:solidFill>
              <a:schemeClr val="accent2">
                <a:lumMod val="40000"/>
                <a:lumOff val="60000"/>
              </a:schemeClr>
            </a:solidFill>
          </c:spPr>
          <c:explosion val="25"/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F85-40E1-B7AB-7745E988562A}"/>
              </c:ext>
            </c:extLst>
          </c:dPt>
          <c:dPt>
            <c:idx val="2"/>
            <c:bubble3D val="0"/>
            <c:spPr>
              <a:solidFill>
                <a:srgbClr val="FF99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F85-40E1-B7AB-7745E988562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13</a:t>
                    </a:r>
                    <a:r>
                      <a:rPr lang="ru-RU" baseline="0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85-40E1-B7AB-7745E988562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79</a:t>
                    </a:r>
                    <a:r>
                      <a:rPr lang="ru-RU" baseline="0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85-40E1-B7AB-7745E988562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</a:t>
                    </a:r>
                    <a:r>
                      <a:rPr lang="ru-RU" baseline="0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F85-40E1-B7AB-7745E988562A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'демография (2)'!$Q$1:$Q$3</c:f>
              <c:strCache>
                <c:ptCount val="3"/>
                <c:pt idx="0">
                  <c:v>младше трудоспособного возраста</c:v>
                </c:pt>
                <c:pt idx="1">
                  <c:v>трудоспособное население</c:v>
                </c:pt>
                <c:pt idx="2">
                  <c:v>старше трудоспособного возраста</c:v>
                </c:pt>
              </c:strCache>
            </c:strRef>
          </c:cat>
          <c:val>
            <c:numRef>
              <c:f>'демография (2)'!$R$1:$R$3</c:f>
              <c:numCache>
                <c:formatCode>General</c:formatCode>
                <c:ptCount val="3"/>
                <c:pt idx="0">
                  <c:v>1364</c:v>
                </c:pt>
                <c:pt idx="1">
                  <c:v>7267</c:v>
                </c:pt>
                <c:pt idx="2">
                  <c:v>1398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F85-40E1-B7AB-7745E9885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63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198" b="1">
              <a:solidFill>
                <a:srgbClr val="21677D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'Уровень жизни населения'!$A$4</c:f>
              <c:strCache>
                <c:ptCount val="1"/>
                <c:pt idx="0">
                  <c:v>Среднемесячная заработная плата на одного работающего в организациях поселения, руб. </c:v>
                </c:pt>
              </c:strCache>
            </c:strRef>
          </c:tx>
          <c:spPr>
            <a:gradFill>
              <a:gsLst>
                <a:gs pos="0">
                  <a:srgbClr val="FBEAC7"/>
                </a:gs>
                <a:gs pos="51000">
                  <a:srgbClr val="FF9900"/>
                </a:gs>
                <a:gs pos="100000">
                  <a:schemeClr val="bg1"/>
                </a:gs>
              </a:gsLst>
              <a:lin ang="5400000" scaled="0"/>
            </a:gradFill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1</a:t>
                    </a:r>
                    <a:r>
                      <a:rPr lang="en-US" smtClean="0"/>
                      <a:t> </a:t>
                    </a:r>
                    <a:r>
                      <a:rPr lang="ru-RU" smtClean="0"/>
                      <a:t>009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E9-4AF3-8CC1-F3285C4E25B8}"/>
                </c:ext>
              </c:extLst>
            </c:dLbl>
            <c:numFmt formatCode="#,##0" sourceLinked="0"/>
            <c:spPr>
              <a:solidFill>
                <a:srgbClr val="C6E1F0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02519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населения'!$B$3:$D$3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'Уровень жизни населения'!$B$4:$D$4</c:f>
              <c:numCache>
                <c:formatCode>#,##0.00</c:formatCode>
                <c:ptCount val="3"/>
                <c:pt idx="0">
                  <c:v>43487.199999999997</c:v>
                </c:pt>
                <c:pt idx="1">
                  <c:v>47601.7</c:v>
                </c:pt>
                <c:pt idx="2">
                  <c:v>50746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23-4FF1-B20B-7D501D8D7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2645376"/>
        <c:axId val="22659456"/>
      </c:barChart>
      <c:lineChart>
        <c:grouping val="stacked"/>
        <c:varyColors val="0"/>
        <c:ser>
          <c:idx val="1"/>
          <c:order val="1"/>
          <c:tx>
            <c:strRef>
              <c:f>'Уровень жизни населения'!$A$5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38100">
              <a:solidFill>
                <a:srgbClr val="00823B"/>
              </a:solidFill>
            </a:ln>
          </c:spPr>
          <c:marker>
            <c:spPr>
              <a:solidFill>
                <a:srgbClr val="00823B"/>
              </a:solidFill>
            </c:spPr>
          </c:marker>
          <c:dLbls>
            <c:dLbl>
              <c:idx val="1"/>
              <c:layout>
                <c:manualLayout>
                  <c:x val="-5.8261257009557477E-2"/>
                  <c:y val="-5.8796517463752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23-4FF1-B20B-7D501D8D7FBF}"/>
                </c:ext>
              </c:extLst>
            </c:dLbl>
            <c:spPr>
              <a:solidFill>
                <a:srgbClr val="4FFF9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населения'!$B$3:$D$3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'Уровень жизни населения'!$B$5:$D$5</c:f>
              <c:numCache>
                <c:formatCode>General</c:formatCode>
                <c:ptCount val="3"/>
                <c:pt idx="0">
                  <c:v>105</c:v>
                </c:pt>
                <c:pt idx="1">
                  <c:v>106</c:v>
                </c:pt>
                <c:pt idx="2">
                  <c:v>105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223-4FF1-B20B-7D501D8D7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60992"/>
        <c:axId val="22662528"/>
      </c:lineChart>
      <c:catAx>
        <c:axId val="2264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</a:defRPr>
            </a:pPr>
            <a:endParaRPr lang="ru-RU"/>
          </a:p>
        </c:txPr>
        <c:crossAx val="22659456"/>
        <c:crosses val="autoZero"/>
        <c:auto val="1"/>
        <c:lblAlgn val="ctr"/>
        <c:lblOffset val="100"/>
        <c:noMultiLvlLbl val="0"/>
      </c:catAx>
      <c:valAx>
        <c:axId val="2265945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</a:defRPr>
            </a:pPr>
            <a:endParaRPr lang="ru-RU"/>
          </a:p>
        </c:txPr>
        <c:crossAx val="22645376"/>
        <c:crosses val="autoZero"/>
        <c:crossBetween val="between"/>
      </c:valAx>
      <c:catAx>
        <c:axId val="2266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662528"/>
        <c:crosses val="autoZero"/>
        <c:auto val="1"/>
        <c:lblAlgn val="ctr"/>
        <c:lblOffset val="100"/>
        <c:noMultiLvlLbl val="0"/>
      </c:catAx>
      <c:valAx>
        <c:axId val="226625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</a:defRPr>
            </a:pPr>
            <a:endParaRPr lang="ru-RU"/>
          </a:p>
        </c:txPr>
        <c:crossAx val="22660992"/>
        <c:crosses val="max"/>
        <c:crossBetween val="between"/>
      </c:valAx>
      <c:spPr>
        <a:noFill/>
        <a:ln w="25380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199" b="1">
              <a:solidFill>
                <a:srgbClr val="21677D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94325292463954"/>
          <c:y val="3.7614143300317059E-2"/>
          <c:w val="0.71165973292826978"/>
          <c:h val="0.636155277618731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'Уровень жизни населения'!$A$35</c:f>
              <c:strCache>
                <c:ptCount val="1"/>
                <c:pt idx="0">
                  <c:v>Среднемесячные денежные доходы на душу населения, руб. 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25 </a:t>
                    </a:r>
                    <a:r>
                      <a:rPr lang="en-US" smtClean="0"/>
                      <a:t>1</a:t>
                    </a:r>
                    <a:r>
                      <a:rPr lang="ru-RU" smtClean="0"/>
                      <a:t>6</a:t>
                    </a:r>
                    <a:r>
                      <a:rPr lang="en-US" smtClean="0"/>
                      <a:t>4,</a:t>
                    </a:r>
                    <a:r>
                      <a:rPr lang="ru-RU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B7-4B56-9C8A-2D77D1A0A9B9}"/>
                </c:ext>
              </c:extLst>
            </c:dLbl>
            <c:numFmt formatCode="#,##0.0" sourceLinked="0"/>
            <c:spPr>
              <a:solidFill>
                <a:srgbClr val="FEE7AC"/>
              </a:solidFill>
              <a:ln>
                <a:noFill/>
              </a:ln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000" b="1">
                    <a:solidFill>
                      <a:srgbClr val="025198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населения'!$B$34:$D$34</c:f>
              <c:strCache>
                <c:ptCount val="3"/>
                <c:pt idx="0">
                  <c:v>2017 год</c:v>
                </c:pt>
                <c:pt idx="1">
                  <c:v>2018 год </c:v>
                </c:pt>
                <c:pt idx="2">
                  <c:v>2019 год</c:v>
                </c:pt>
              </c:strCache>
            </c:strRef>
          </c:cat>
          <c:val>
            <c:numRef>
              <c:f>'Уровень жизни населения'!$B$35:$D$35</c:f>
              <c:numCache>
                <c:formatCode>General</c:formatCode>
                <c:ptCount val="3"/>
                <c:pt idx="0">
                  <c:v>22369.200000000001</c:v>
                </c:pt>
                <c:pt idx="1">
                  <c:v>24092.2</c:v>
                </c:pt>
                <c:pt idx="2">
                  <c:v>25194.400000000001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04-415C-89CE-D84C2BDD7E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576512"/>
        <c:axId val="22578304"/>
      </c:barChart>
      <c:lineChart>
        <c:grouping val="standard"/>
        <c:varyColors val="0"/>
        <c:ser>
          <c:idx val="0"/>
          <c:order val="1"/>
          <c:tx>
            <c:strRef>
              <c:f>'Уровень жизни населения'!$A$36</c:f>
              <c:strCache>
                <c:ptCount val="1"/>
                <c:pt idx="0">
                  <c:v>Реальные располагаемые денежные доходы на душу населения, руб.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1"/>
              <c:layout>
                <c:manualLayout>
                  <c:x val="-9.9679528203691747E-2"/>
                  <c:y val="-4.7766683331482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04-415C-89CE-D84C2BDD7E78}"/>
                </c:ext>
              </c:extLst>
            </c:dLbl>
            <c:spPr>
              <a:solidFill>
                <a:schemeClr val="accent5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004F8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населения'!$B$34:$D$34</c:f>
              <c:strCache>
                <c:ptCount val="3"/>
                <c:pt idx="0">
                  <c:v>2017 год</c:v>
                </c:pt>
                <c:pt idx="1">
                  <c:v>2018 год </c:v>
                </c:pt>
                <c:pt idx="2">
                  <c:v>2019 год</c:v>
                </c:pt>
              </c:strCache>
            </c:strRef>
          </c:cat>
          <c:val>
            <c:numRef>
              <c:f>'Уровень жизни населения'!$B$36:$D$36</c:f>
              <c:numCache>
                <c:formatCode>#,##0.00</c:formatCode>
                <c:ptCount val="3"/>
                <c:pt idx="0">
                  <c:v>94.4</c:v>
                </c:pt>
                <c:pt idx="1">
                  <c:v>100.04</c:v>
                </c:pt>
                <c:pt idx="2">
                  <c:v>100.01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104-415C-89CE-D84C2BDD7E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581632"/>
        <c:axId val="22579840"/>
      </c:lineChart>
      <c:catAx>
        <c:axId val="2257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21677D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578304"/>
        <c:crosses val="autoZero"/>
        <c:auto val="1"/>
        <c:lblAlgn val="ctr"/>
        <c:lblOffset val="100"/>
        <c:noMultiLvlLbl val="0"/>
      </c:catAx>
      <c:valAx>
        <c:axId val="2257830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21677D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576512"/>
        <c:crosses val="autoZero"/>
        <c:crossBetween val="between"/>
      </c:valAx>
      <c:valAx>
        <c:axId val="22579840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2167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81632"/>
        <c:crosses val="max"/>
        <c:crossBetween val="between"/>
      </c:valAx>
      <c:catAx>
        <c:axId val="22581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79840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b"/>
      <c:layout>
        <c:manualLayout>
          <c:xMode val="edge"/>
          <c:yMode val="edge"/>
          <c:x val="7.9037816269157526E-2"/>
          <c:y val="0.77018054541559133"/>
          <c:w val="0.89424913723776012"/>
          <c:h val="0.18361241112098722"/>
        </c:manualLayout>
      </c:layout>
      <c:overlay val="0"/>
      <c:txPr>
        <a:bodyPr/>
        <a:lstStyle/>
        <a:p>
          <a:pPr>
            <a:defRPr sz="1200" b="1">
              <a:solidFill>
                <a:srgbClr val="21677D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24772080767294"/>
          <c:y val="7.7143338687858054E-2"/>
          <c:w val="0.73014366679847564"/>
          <c:h val="0.5954992454510401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'Распред. работ.'!$J$4</c:f>
              <c:strCache>
                <c:ptCount val="1"/>
                <c:pt idx="0">
                  <c:v>Численность занятого в экономике населения, чел.</c:v>
                </c:pt>
              </c:strCache>
            </c:strRef>
          </c:tx>
          <c:spPr>
            <a:gradFill>
              <a:gsLst>
                <a:gs pos="0">
                  <a:srgbClr val="4FFF9F"/>
                </a:gs>
                <a:gs pos="100000">
                  <a:srgbClr val="00823B"/>
                </a:gs>
              </a:gsLst>
              <a:lin ang="5400000" scaled="0"/>
            </a:gradFill>
            <a:ln>
              <a:solidFill>
                <a:srgbClr val="00823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 </a:t>
                    </a:r>
                    <a:r>
                      <a:rPr lang="ru-RU" smtClean="0"/>
                      <a:t>218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5D-430D-98B4-24BED3CD726B}"/>
                </c:ext>
              </c:extLst>
            </c:dLbl>
            <c:numFmt formatCode="#,##0" sourceLinked="0"/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5D5D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'Распред. работ.'!$K$2:$M$2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'Распред. работ.'!$K$4:$M$4</c:f>
              <c:numCache>
                <c:formatCode>General</c:formatCode>
                <c:ptCount val="3"/>
                <c:pt idx="0">
                  <c:v>3339</c:v>
                </c:pt>
                <c:pt idx="1">
                  <c:v>3252</c:v>
                </c:pt>
                <c:pt idx="2">
                  <c:v>3241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60-4465-B2F4-4D1EF0159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412352"/>
        <c:axId val="29410816"/>
      </c:barChart>
      <c:lineChart>
        <c:grouping val="stacked"/>
        <c:varyColors val="0"/>
        <c:ser>
          <c:idx val="0"/>
          <c:order val="0"/>
          <c:tx>
            <c:strRef>
              <c:f>'Распред. работ.'!$J$3</c:f>
              <c:strCache>
                <c:ptCount val="1"/>
                <c:pt idx="0">
                  <c:v>Доля занятого населения в общей численности населения, %.</c:v>
                </c:pt>
              </c:strCache>
            </c:strRef>
          </c:tx>
          <c:spPr>
            <a:ln w="38100">
              <a:solidFill>
                <a:srgbClr val="F79646">
                  <a:lumMod val="75000"/>
                </a:srgbClr>
              </a:solidFill>
            </a:ln>
          </c:spPr>
          <c:marker>
            <c:spPr>
              <a:solidFill>
                <a:srgbClr val="FF9900"/>
              </a:solidFill>
            </c:spPr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32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5D-430D-98B4-24BED3CD726B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'Распред. работ.'!$K$2:$M$2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'Распред. работ.'!$K$3:$M$3</c:f>
              <c:numCache>
                <c:formatCode>0.0</c:formatCode>
                <c:ptCount val="3"/>
                <c:pt idx="0">
                  <c:v>32.767419038272813</c:v>
                </c:pt>
                <c:pt idx="1">
                  <c:v>32.1343873517785</c:v>
                </c:pt>
                <c:pt idx="2">
                  <c:v>31.49659863945578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760-4465-B2F4-4D1EF0159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387776"/>
        <c:axId val="29409664"/>
      </c:lineChart>
      <c:catAx>
        <c:axId val="2938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4F8A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409664"/>
        <c:crosses val="autoZero"/>
        <c:auto val="1"/>
        <c:lblAlgn val="ctr"/>
        <c:lblOffset val="100"/>
        <c:noMultiLvlLbl val="0"/>
      </c:catAx>
      <c:valAx>
        <c:axId val="2940966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4F8A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387776"/>
        <c:crosses val="autoZero"/>
        <c:crossBetween val="between"/>
      </c:valAx>
      <c:valAx>
        <c:axId val="29410816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4F8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412352"/>
        <c:crosses val="max"/>
        <c:crossBetween val="between"/>
      </c:valAx>
      <c:catAx>
        <c:axId val="29412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410816"/>
        <c:crosses val="autoZero"/>
        <c:auto val="1"/>
        <c:lblAlgn val="ctr"/>
        <c:lblOffset val="100"/>
        <c:noMultiLvlLbl val="0"/>
      </c:catAx>
      <c:spPr>
        <a:noFill/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1.6671609331751689E-2"/>
          <c:y val="0.77636737313817428"/>
          <c:w val="0.96366741042008375"/>
          <c:h val="0.2236326268618293"/>
        </c:manualLayout>
      </c:layout>
      <c:overlay val="0"/>
      <c:txPr>
        <a:bodyPr/>
        <a:lstStyle/>
        <a:p>
          <a:pPr rtl="0">
            <a:defRPr sz="1200" b="1">
              <a:solidFill>
                <a:srgbClr val="004F8A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648729217247"/>
          <c:y val="8.3430161267391514E-2"/>
          <c:w val="0.71818715292167423"/>
          <c:h val="0.58467323311578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'Распред. работ.'!$B$3</c:f>
              <c:strCache>
                <c:ptCount val="1"/>
                <c:pt idx="0">
                  <c:v>Численность безработных граждан на конец года, чел.</c:v>
                </c:pt>
              </c:strCache>
            </c:strRef>
          </c:tx>
          <c:spPr>
            <a:gradFill>
              <a:gsLst>
                <a:gs pos="0">
                  <a:srgbClr val="FF9900"/>
                </a:gs>
                <a:gs pos="79000">
                  <a:srgbClr val="FFCC80"/>
                </a:gs>
                <a:gs pos="100000">
                  <a:schemeClr val="bg1"/>
                </a:gs>
              </a:gsLst>
              <a:lin ang="5400000" scaled="0"/>
            </a:gradFill>
            <a:ln>
              <a:solidFill>
                <a:srgbClr val="F79646">
                  <a:lumMod val="75000"/>
                </a:srgbClr>
              </a:solidFill>
            </a:ln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23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0F-4135-AAB6-E7042B0D38DA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5D5D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'Распред. работ.'!$C$2:$E$2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'Распред. работ.'!$C$3:$E$3</c:f>
              <c:numCache>
                <c:formatCode>General</c:formatCode>
                <c:ptCount val="3"/>
                <c:pt idx="0">
                  <c:v>22</c:v>
                </c:pt>
                <c:pt idx="1">
                  <c:v>18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DE-43AB-A8B9-3BCADF30F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4"/>
        <c:axId val="60730752"/>
        <c:axId val="44696704"/>
      </c:barChart>
      <c:scatterChart>
        <c:scatterStyle val="smoothMarker"/>
        <c:varyColors val="0"/>
        <c:ser>
          <c:idx val="1"/>
          <c:order val="1"/>
          <c:tx>
            <c:strRef>
              <c:f>'Распред. работ.'!$B$4</c:f>
              <c:strCache>
                <c:ptCount val="1"/>
                <c:pt idx="0">
                  <c:v>Уровень безработицы, %</c:v>
                </c:pt>
              </c:strCache>
            </c:strRef>
          </c:tx>
          <c:spPr>
            <a:ln w="38100">
              <a:solidFill>
                <a:srgbClr val="00823B"/>
              </a:solidFill>
            </a:ln>
          </c:spPr>
          <c:marker>
            <c:spPr>
              <a:solidFill>
                <a:srgbClr val="00823B"/>
              </a:solidFill>
            </c:spPr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0,7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0F-4135-AAB6-E7042B0D38DA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5D5D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'Распред. работ.'!$C$2:$E$2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xVal>
          <c:yVal>
            <c:numRef>
              <c:f>'Распред. работ.'!$C$4:$E$4</c:f>
              <c:numCache>
                <c:formatCode>General</c:formatCode>
                <c:ptCount val="3"/>
                <c:pt idx="0">
                  <c:v>0.64000000000000279</c:v>
                </c:pt>
                <c:pt idx="1">
                  <c:v>0.52</c:v>
                </c:pt>
                <c:pt idx="2">
                  <c:v>0.64000000000000279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6DE-43AB-A8B9-3BCADF30F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03744"/>
        <c:axId val="44697856"/>
      </c:scatterChart>
      <c:catAx>
        <c:axId val="6073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696704"/>
        <c:crosses val="autoZero"/>
        <c:auto val="1"/>
        <c:lblAlgn val="ctr"/>
        <c:lblOffset val="100"/>
        <c:noMultiLvlLbl val="0"/>
      </c:catAx>
      <c:valAx>
        <c:axId val="44696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730752"/>
        <c:crosses val="autoZero"/>
        <c:crossBetween val="between"/>
      </c:valAx>
      <c:valAx>
        <c:axId val="4469785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2519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4703744"/>
        <c:crosses val="max"/>
        <c:crossBetween val="midCat"/>
      </c:valAx>
      <c:valAx>
        <c:axId val="44703744"/>
        <c:scaling>
          <c:orientation val="minMax"/>
        </c:scaling>
        <c:delete val="1"/>
        <c:axPos val="b"/>
        <c:majorTickMark val="out"/>
        <c:minorTickMark val="none"/>
        <c:tickLblPos val="nextTo"/>
        <c:crossAx val="44697856"/>
        <c:crosses val="autoZero"/>
        <c:crossBetween val="midCat"/>
      </c:valAx>
      <c:spPr>
        <a:noFill/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  <c:txPr>
        <a:bodyPr/>
        <a:lstStyle/>
        <a:p>
          <a:pPr>
            <a:defRPr sz="1200" b="1">
              <a:solidFill>
                <a:srgbClr val="025198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Количество семей, нуждающихся в улучшении жилья,  ед.</a:t>
            </a:r>
          </a:p>
        </c:rich>
      </c:tx>
      <c:layout>
        <c:manualLayout>
          <c:xMode val="edge"/>
          <c:yMode val="edge"/>
          <c:x val="0.15521087580238827"/>
          <c:y val="2.8517110266159839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40"/>
      <c:depthPercent val="100"/>
      <c:rAngAx val="1"/>
    </c:view3D>
    <c:floor>
      <c:thickness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</a:grad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sideWall>
    <c:backWall>
      <c:thickness val="0"/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backWall>
    <c:plotArea>
      <c:layout>
        <c:manualLayout>
          <c:layoutTarget val="inner"/>
          <c:xMode val="edge"/>
          <c:yMode val="edge"/>
          <c:x val="0.15063405322671689"/>
          <c:y val="0.15124204979995626"/>
          <c:w val="0.77478382829641101"/>
          <c:h val="0.6494505883393796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'ОУМИ '!$P$28</c:f>
              <c:strCache>
                <c:ptCount val="1"/>
                <c:pt idx="0">
                  <c:v>пгт. Новоаганск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9.2807424593967965E-3"/>
                  <c:y val="-2.6315789473684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72-4835-B13B-255B8F2537CF}"/>
                </c:ext>
              </c:extLst>
            </c:dLbl>
            <c:dLbl>
              <c:idx val="1"/>
              <c:layout>
                <c:manualLayout>
                  <c:x val="6.1871616395978504E-3"/>
                  <c:y val="-2.631578947368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72-4835-B13B-255B8F2537CF}"/>
                </c:ext>
              </c:extLst>
            </c:dLbl>
            <c:dLbl>
              <c:idx val="2"/>
              <c:layout>
                <c:manualLayout>
                  <c:x val="9.2807424593967965E-3"/>
                  <c:y val="-1.7543859649123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72-4835-B13B-255B8F2537CF}"/>
                </c:ext>
              </c:extLst>
            </c:dLbl>
            <c:numFmt formatCode="General" sourceLinked="0"/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'ОУМИ '!$O$31:$O$35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 </c:v>
                </c:pt>
                <c:pt idx="4">
                  <c:v>2019 год </c:v>
                </c:pt>
              </c:strCache>
            </c:strRef>
          </c:cat>
          <c:val>
            <c:numRef>
              <c:f>'ОУМИ '!$P$31:$P$35</c:f>
              <c:numCache>
                <c:formatCode>General</c:formatCode>
                <c:ptCount val="5"/>
                <c:pt idx="0">
                  <c:v>154</c:v>
                </c:pt>
                <c:pt idx="1">
                  <c:v>128</c:v>
                </c:pt>
                <c:pt idx="2">
                  <c:v>100</c:v>
                </c:pt>
                <c:pt idx="3">
                  <c:v>82</c:v>
                </c:pt>
                <c:pt idx="4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72-4835-B13B-255B8F2537CF}"/>
            </c:ext>
          </c:extLst>
        </c:ser>
        <c:ser>
          <c:idx val="0"/>
          <c:order val="1"/>
          <c:tx>
            <c:strRef>
              <c:f>'ОУМИ '!$Q$28</c:f>
              <c:strCache>
                <c:ptCount val="1"/>
                <c:pt idx="0">
                  <c:v>с. Варьеган</c:v>
                </c:pt>
              </c:strCache>
            </c:strRef>
          </c:tx>
          <c:spPr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0"/>
          <c:dLbls>
            <c:dLbl>
              <c:idx val="0"/>
              <c:layout>
                <c:manualLayout>
                  <c:x val="1.77383592017738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72-4835-B13B-255B8F2537CF}"/>
                </c:ext>
              </c:extLst>
            </c:dLbl>
            <c:dLbl>
              <c:idx val="1"/>
              <c:layout>
                <c:manualLayout>
                  <c:x val="1.4781966001478198E-2"/>
                  <c:y val="-9.1743119266055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72-4835-B13B-255B8F2537CF}"/>
                </c:ext>
              </c:extLst>
            </c:dLbl>
            <c:dLbl>
              <c:idx val="2"/>
              <c:layout>
                <c:manualLayout>
                  <c:x val="2.6607538802660972E-2"/>
                  <c:y val="-6.11620795107036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72-4835-B13B-255B8F2537CF}"/>
                </c:ext>
              </c:extLst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'ОУМИ '!$O$31:$O$35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 </c:v>
                </c:pt>
                <c:pt idx="4">
                  <c:v>2019 год </c:v>
                </c:pt>
              </c:strCache>
            </c:strRef>
          </c:cat>
          <c:val>
            <c:numRef>
              <c:f>'ОУМИ '!$Q$31:$Q$35</c:f>
              <c:numCache>
                <c:formatCode>General</c:formatCode>
                <c:ptCount val="5"/>
                <c:pt idx="0">
                  <c:v>25</c:v>
                </c:pt>
                <c:pt idx="1">
                  <c:v>23</c:v>
                </c:pt>
                <c:pt idx="2">
                  <c:v>23</c:v>
                </c:pt>
                <c:pt idx="3">
                  <c:v>19</c:v>
                </c:pt>
                <c:pt idx="4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472-4835-B13B-255B8F253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667584"/>
        <c:axId val="57669120"/>
        <c:axId val="0"/>
      </c:bar3DChart>
      <c:catAx>
        <c:axId val="5766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7669120"/>
        <c:crosses val="autoZero"/>
        <c:auto val="1"/>
        <c:lblAlgn val="ctr"/>
        <c:lblOffset val="100"/>
        <c:noMultiLvlLbl val="0"/>
      </c:catAx>
      <c:valAx>
        <c:axId val="5766912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7667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855899110172319"/>
          <c:y val="0.89163577936788652"/>
          <c:w val="0.61419138572201759"/>
          <c:h val="4.7528517110266184E-2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36407636781974E-2"/>
          <c:y val="0.2398780980782777"/>
          <c:w val="0.59798405202136018"/>
          <c:h val="0.57304891724787321"/>
        </c:manualLayout>
      </c:layout>
      <c:ofPieChart>
        <c:ofPieType val="pie"/>
        <c:varyColors val="1"/>
        <c:ser>
          <c:idx val="0"/>
          <c:order val="0"/>
          <c:tx>
            <c:strRef>
              <c:f>'Доходы '!$B$1</c:f>
              <c:strCache>
                <c:ptCount val="1"/>
                <c:pt idx="0">
                  <c:v>сумма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E1-4511-A9D5-183B9300617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E1-4511-A9D5-183B9300617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9E1-4511-A9D5-183B9300617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9E1-4511-A9D5-183B9300617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9E1-4511-A9D5-183B9300617C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9E1-4511-A9D5-183B9300617C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9E1-4511-A9D5-183B9300617C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9E1-4511-A9D5-183B9300617C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9E1-4511-A9D5-183B9300617C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9E1-4511-A9D5-183B9300617C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9E1-4511-A9D5-183B9300617C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E9E1-4511-A9D5-183B9300617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E9E1-4511-A9D5-183B9300617C}"/>
              </c:ext>
            </c:extLst>
          </c:dPt>
          <c:dLbls>
            <c:dLbl>
              <c:idx val="0"/>
              <c:layout>
                <c:manualLayout>
                  <c:x val="9.0840272520817528E-3"/>
                  <c:y val="0.3013746644429330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9E1-4511-A9D5-183B9300617C}"/>
                </c:ext>
              </c:extLst>
            </c:dLbl>
            <c:dLbl>
              <c:idx val="1"/>
              <c:layout>
                <c:manualLayout>
                  <c:x val="-0.23048585108003664"/>
                  <c:y val="-0.1429410318378902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E1-4511-A9D5-183B9300617C}"/>
                </c:ext>
              </c:extLst>
            </c:dLbl>
            <c:dLbl>
              <c:idx val="2"/>
              <c:layout>
                <c:manualLayout>
                  <c:x val="1.1370401626068423E-2"/>
                  <c:y val="-0.26852276747965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9E1-4511-A9D5-183B9300617C}"/>
                </c:ext>
              </c:extLst>
            </c:dLbl>
            <c:dLbl>
              <c:idx val="3"/>
              <c:layout>
                <c:manualLayout>
                  <c:x val="2.3108364107035193E-2"/>
                  <c:y val="-5.486139890408440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E1-4511-A9D5-183B9300617C}"/>
                </c:ext>
              </c:extLst>
            </c:dLbl>
            <c:dLbl>
              <c:idx val="4"/>
              <c:layout>
                <c:manualLayout>
                  <c:x val="-4.032449766640641E-2"/>
                  <c:y val="0.171722191426683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9E1-4511-A9D5-183B9300617C}"/>
                </c:ext>
              </c:extLst>
            </c:dLbl>
            <c:dLbl>
              <c:idx val="5"/>
              <c:layout>
                <c:manualLayout>
                  <c:x val="-3.5725381034410822E-2"/>
                  <c:y val="0.3381168622116148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9E1-4511-A9D5-183B9300617C}"/>
                </c:ext>
              </c:extLst>
            </c:dLbl>
            <c:dLbl>
              <c:idx val="6"/>
              <c:layout>
                <c:manualLayout>
                  <c:x val="4.9773674202912371E-2"/>
                  <c:y val="-0.259898963736840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1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7"/>
              <c:layout>
                <c:manualLayout>
                  <c:x val="3.9100836487114959E-2"/>
                  <c:y val="-0.112483883155123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9E1-4511-A9D5-183B9300617C}"/>
                </c:ext>
              </c:extLst>
            </c:dLbl>
            <c:dLbl>
              <c:idx val="8"/>
              <c:layout>
                <c:manualLayout>
                  <c:x val="0.15519154541715591"/>
                  <c:y val="-0.3142915237498156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E9E1-4511-A9D5-183B9300617C}"/>
                </c:ext>
              </c:extLst>
            </c:dLbl>
            <c:dLbl>
              <c:idx val="9"/>
              <c:layout>
                <c:manualLayout>
                  <c:x val="0.12452341640489489"/>
                  <c:y val="-0.1021584579745787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E9E1-4511-A9D5-183B9300617C}"/>
                </c:ext>
              </c:extLst>
            </c:dLbl>
            <c:dLbl>
              <c:idx val="10"/>
              <c:layout>
                <c:manualLayout>
                  <c:x val="0.16442315830884488"/>
                  <c:y val="4.66922363774117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1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2851707240328175"/>
                      <c:h val="0.248165526440342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E9E1-4511-A9D5-183B9300617C}"/>
                </c:ext>
              </c:extLst>
            </c:dLbl>
            <c:dLbl>
              <c:idx val="11"/>
              <c:layout>
                <c:manualLayout>
                  <c:x val="2.7892911001567662E-2"/>
                  <c:y val="0.222451763293385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1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3586640996143459"/>
                      <c:h val="0.158821066085074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E9E1-4511-A9D5-183B9300617C}"/>
                </c:ext>
              </c:extLst>
            </c:dLbl>
            <c:dLbl>
              <c:idx val="12"/>
              <c:layout>
                <c:manualLayout>
                  <c:x val="-8.2885740229958718E-2"/>
                  <c:y val="-2.6314684769512207E-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Налоговые и неналоговые доходы</a:t>
                    </a:r>
                    <a:r>
                      <a:rPr lang="ru-RU" baseline="0"/>
                      <a:t>
48,42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E9E1-4511-A9D5-183B9300617C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ru-RU"/>
                      <a:t>Налоговые и неналоговые доходы</a:t>
                    </a:r>
                    <a:endParaRPr lang="ru-RU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9E1-4511-A9D5-183B930061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1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'Доходы '!$A$2:$A$13</c:f>
              <c:strCache>
                <c:ptCount val="12"/>
                <c:pt idx="0">
                  <c:v>Дотации </c:v>
                </c:pt>
                <c:pt idx="1">
                  <c:v>Иные межбюджетные трансферты</c:v>
                </c:pt>
                <c:pt idx="2">
                  <c:v>Субвенции</c:v>
                </c:pt>
                <c:pt idx="3">
                  <c:v>Налоговые и неналоговые доходы</c:v>
                </c:pt>
                <c:pt idx="4">
                  <c:v>Налог на доходы физических лиц</c:v>
                </c:pt>
                <c:pt idx="5">
                  <c:v>Акцизы по подакцизным товарам</c:v>
                </c:pt>
                <c:pt idx="6">
                  <c:v>Налог на имущество физических лиц</c:v>
                </c:pt>
                <c:pt idx="7">
                  <c:v>Доходы от продажи материальных и нематериальных активов</c:v>
                </c:pt>
                <c:pt idx="8">
                  <c:v>Земельный налог</c:v>
                </c:pt>
                <c:pt idx="9">
                  <c:v>Доходы от использования имущества, находящегося в государственной и муниципальной собственности</c:v>
                </c:pt>
                <c:pt idx="10">
                  <c:v>Доходы от оказания платных услуг (работ) и компенсации затрат государства</c:v>
                </c:pt>
                <c:pt idx="11">
                  <c:v>Штрафы, санкции, возмещение ущерба</c:v>
                </c:pt>
              </c:strCache>
            </c:strRef>
          </c:cat>
          <c:val>
            <c:numRef>
              <c:f>'Доходы '!$B$2:$B$13</c:f>
              <c:numCache>
                <c:formatCode>#,##0.00</c:formatCode>
                <c:ptCount val="12"/>
                <c:pt idx="0">
                  <c:v>221.14499999999998</c:v>
                </c:pt>
                <c:pt idx="1">
                  <c:v>26.953800000000001</c:v>
                </c:pt>
                <c:pt idx="2">
                  <c:v>0.62990000000000035</c:v>
                </c:pt>
                <c:pt idx="4">
                  <c:v>14.879400000000006</c:v>
                </c:pt>
                <c:pt idx="5">
                  <c:v>6.6271999999999966</c:v>
                </c:pt>
                <c:pt idx="6">
                  <c:v>2.5636999999999999</c:v>
                </c:pt>
                <c:pt idx="7">
                  <c:v>16.462299999999978</c:v>
                </c:pt>
                <c:pt idx="8">
                  <c:v>1.4342999999999992</c:v>
                </c:pt>
                <c:pt idx="9">
                  <c:v>3.8857999999999997</c:v>
                </c:pt>
                <c:pt idx="10">
                  <c:v>2.2612000000000001</c:v>
                </c:pt>
                <c:pt idx="11">
                  <c:v>0.30730000000000024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E9E1-4511-A9D5-183B930061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8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3DAD5-EB5B-4B83-871E-21D66BE613EC}" type="doc">
      <dgm:prSet loTypeId="urn:microsoft.com/office/officeart/2005/8/layout/equation2" loCatId="process" qsTypeId="urn:microsoft.com/office/officeart/2005/8/quickstyle/3d1" qsCatId="3D" csTypeId="urn:microsoft.com/office/officeart/2005/8/colors/accent1_2" csCatId="accent1" phldr="1"/>
      <dgm:spPr/>
    </dgm:pt>
    <dgm:pt modelId="{D13D2B40-DF96-488D-A931-702D9345FE7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199 чел</a:t>
          </a:r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EC2B9-88F5-4898-A7A3-E2B2A32B5EF4}" type="parTrans" cxnId="{02D6065B-5165-49A6-8EAA-3DC36499B1D4}">
      <dgm:prSet/>
      <dgm:spPr/>
      <dgm:t>
        <a:bodyPr/>
        <a:lstStyle/>
        <a:p>
          <a:endParaRPr lang="ru-RU"/>
        </a:p>
      </dgm:t>
    </dgm:pt>
    <dgm:pt modelId="{D93B18EE-0C7C-489B-BED3-F945AFE92156}" type="sibTrans" cxnId="{02D6065B-5165-49A6-8EAA-3DC36499B1D4}">
      <dgm:prSet/>
      <dgm:spPr/>
      <dgm:t>
        <a:bodyPr/>
        <a:lstStyle/>
        <a:p>
          <a:endParaRPr lang="ru-RU"/>
        </a:p>
      </dgm:t>
    </dgm:pt>
    <dgm:pt modelId="{42C8E9DD-F954-4802-A366-2FCA153F180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 чел</a:t>
          </a:r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92B76-D8C7-47C5-BB1F-ADF790C575D0}" type="parTrans" cxnId="{078DA451-CD0C-46E5-8CC3-B8DA272C8964}">
      <dgm:prSet/>
      <dgm:spPr/>
      <dgm:t>
        <a:bodyPr/>
        <a:lstStyle/>
        <a:p>
          <a:endParaRPr lang="ru-RU"/>
        </a:p>
      </dgm:t>
    </dgm:pt>
    <dgm:pt modelId="{72807879-4606-4257-87A4-5A2BFD341628}" type="sibTrans" cxnId="{078DA451-CD0C-46E5-8CC3-B8DA272C8964}">
      <dgm:prSet/>
      <dgm:spPr/>
      <dgm:t>
        <a:bodyPr/>
        <a:lstStyle/>
        <a:p>
          <a:endParaRPr lang="ru-RU"/>
        </a:p>
      </dgm:t>
    </dgm:pt>
    <dgm:pt modelId="{339C4085-4D0C-46EF-A38C-8EC51D28522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248 чел</a:t>
          </a:r>
          <a:r>
            <a: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4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829C13-04C1-459A-9A44-E5043D3D5811}" type="parTrans" cxnId="{A2B99ED5-C85C-4AB4-8B94-52AE2689559E}">
      <dgm:prSet/>
      <dgm:spPr/>
      <dgm:t>
        <a:bodyPr/>
        <a:lstStyle/>
        <a:p>
          <a:endParaRPr lang="ru-RU"/>
        </a:p>
      </dgm:t>
    </dgm:pt>
    <dgm:pt modelId="{56EA89C2-BD50-4EDA-90E2-0B96D9D4BDE5}" type="sibTrans" cxnId="{A2B99ED5-C85C-4AB4-8B94-52AE2689559E}">
      <dgm:prSet/>
      <dgm:spPr/>
      <dgm:t>
        <a:bodyPr/>
        <a:lstStyle/>
        <a:p>
          <a:endParaRPr lang="ru-RU"/>
        </a:p>
      </dgm:t>
    </dgm:pt>
    <dgm:pt modelId="{FE2EC8FD-63C9-4081-AC72-B5BA345F6380}" type="pres">
      <dgm:prSet presAssocID="{1363DAD5-EB5B-4B83-871E-21D66BE613EC}" presName="Name0" presStyleCnt="0">
        <dgm:presLayoutVars>
          <dgm:dir/>
          <dgm:resizeHandles val="exact"/>
        </dgm:presLayoutVars>
      </dgm:prSet>
      <dgm:spPr/>
    </dgm:pt>
    <dgm:pt modelId="{142579B6-483D-4039-AA08-7359C96D4AC6}" type="pres">
      <dgm:prSet presAssocID="{1363DAD5-EB5B-4B83-871E-21D66BE613EC}" presName="vNodes" presStyleCnt="0"/>
      <dgm:spPr/>
    </dgm:pt>
    <dgm:pt modelId="{275A14BE-F12A-4F1A-9E74-29D67163A8BD}" type="pres">
      <dgm:prSet presAssocID="{D13D2B40-DF96-488D-A931-702D9345FE7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1422B-2D43-4268-99F7-1A092EE2F9F4}" type="pres">
      <dgm:prSet presAssocID="{D93B18EE-0C7C-489B-BED3-F945AFE92156}" presName="spacerT" presStyleCnt="0"/>
      <dgm:spPr/>
    </dgm:pt>
    <dgm:pt modelId="{F70F159D-F82E-45A0-BCAF-877E3E1A64FC}" type="pres">
      <dgm:prSet presAssocID="{D93B18EE-0C7C-489B-BED3-F945AFE92156}" presName="sibTrans" presStyleLbl="sibTrans2D1" presStyleIdx="0" presStyleCnt="2"/>
      <dgm:spPr/>
      <dgm:t>
        <a:bodyPr/>
        <a:lstStyle/>
        <a:p>
          <a:endParaRPr lang="ru-RU"/>
        </a:p>
      </dgm:t>
    </dgm:pt>
    <dgm:pt modelId="{A8164D3B-B248-45DD-8A55-A64402E0484E}" type="pres">
      <dgm:prSet presAssocID="{D93B18EE-0C7C-489B-BED3-F945AFE92156}" presName="spacerB" presStyleCnt="0"/>
      <dgm:spPr/>
    </dgm:pt>
    <dgm:pt modelId="{7CD84568-5DB1-405D-B478-3E6CB32C219F}" type="pres">
      <dgm:prSet presAssocID="{42C8E9DD-F954-4802-A366-2FCA153F18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9BECF-50FD-4117-9772-9F4A0672F74A}" type="pres">
      <dgm:prSet presAssocID="{1363DAD5-EB5B-4B83-871E-21D66BE613EC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B3BC3DFB-A423-4FDB-BF1B-012CE181AD7C}" type="pres">
      <dgm:prSet presAssocID="{1363DAD5-EB5B-4B83-871E-21D66BE613EC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8436C0D-8462-4EDA-ABC5-0D36B746F228}" type="pres">
      <dgm:prSet presAssocID="{1363DAD5-EB5B-4B83-871E-21D66BE613EC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8DA451-CD0C-46E5-8CC3-B8DA272C8964}" srcId="{1363DAD5-EB5B-4B83-871E-21D66BE613EC}" destId="{42C8E9DD-F954-4802-A366-2FCA153F180E}" srcOrd="1" destOrd="0" parTransId="{99992B76-D8C7-47C5-BB1F-ADF790C575D0}" sibTransId="{72807879-4606-4257-87A4-5A2BFD341628}"/>
    <dgm:cxn modelId="{43989570-30F8-4B24-9669-F2E2B87FA077}" type="presOf" srcId="{D13D2B40-DF96-488D-A931-702D9345FE71}" destId="{275A14BE-F12A-4F1A-9E74-29D67163A8BD}" srcOrd="0" destOrd="0" presId="urn:microsoft.com/office/officeart/2005/8/layout/equation2"/>
    <dgm:cxn modelId="{02D6065B-5165-49A6-8EAA-3DC36499B1D4}" srcId="{1363DAD5-EB5B-4B83-871E-21D66BE613EC}" destId="{D13D2B40-DF96-488D-A931-702D9345FE71}" srcOrd="0" destOrd="0" parTransId="{5F1EC2B9-88F5-4898-A7A3-E2B2A32B5EF4}" sibTransId="{D93B18EE-0C7C-489B-BED3-F945AFE92156}"/>
    <dgm:cxn modelId="{5EC16F09-4CB6-4100-B685-5EB75EC9A231}" type="presOf" srcId="{72807879-4606-4257-87A4-5A2BFD341628}" destId="{8689BECF-50FD-4117-9772-9F4A0672F74A}" srcOrd="0" destOrd="0" presId="urn:microsoft.com/office/officeart/2005/8/layout/equation2"/>
    <dgm:cxn modelId="{1D7A5847-500E-4304-ADFA-BF35F840DE10}" type="presOf" srcId="{42C8E9DD-F954-4802-A366-2FCA153F180E}" destId="{7CD84568-5DB1-405D-B478-3E6CB32C219F}" srcOrd="0" destOrd="0" presId="urn:microsoft.com/office/officeart/2005/8/layout/equation2"/>
    <dgm:cxn modelId="{A2B99ED5-C85C-4AB4-8B94-52AE2689559E}" srcId="{1363DAD5-EB5B-4B83-871E-21D66BE613EC}" destId="{339C4085-4D0C-46EF-A38C-8EC51D28522F}" srcOrd="2" destOrd="0" parTransId="{70829C13-04C1-459A-9A44-E5043D3D5811}" sibTransId="{56EA89C2-BD50-4EDA-90E2-0B96D9D4BDE5}"/>
    <dgm:cxn modelId="{57739B3F-E149-43B4-90C9-24166FA01776}" type="presOf" srcId="{72807879-4606-4257-87A4-5A2BFD341628}" destId="{B3BC3DFB-A423-4FDB-BF1B-012CE181AD7C}" srcOrd="1" destOrd="0" presId="urn:microsoft.com/office/officeart/2005/8/layout/equation2"/>
    <dgm:cxn modelId="{5538B77D-F2DF-4BCF-BC56-A2D9A70445EB}" type="presOf" srcId="{339C4085-4D0C-46EF-A38C-8EC51D28522F}" destId="{E8436C0D-8462-4EDA-ABC5-0D36B746F228}" srcOrd="0" destOrd="0" presId="urn:microsoft.com/office/officeart/2005/8/layout/equation2"/>
    <dgm:cxn modelId="{1FE294EE-8F2B-4F61-A7BF-08E43601A419}" type="presOf" srcId="{1363DAD5-EB5B-4B83-871E-21D66BE613EC}" destId="{FE2EC8FD-63C9-4081-AC72-B5BA345F6380}" srcOrd="0" destOrd="0" presId="urn:microsoft.com/office/officeart/2005/8/layout/equation2"/>
    <dgm:cxn modelId="{50B05411-F5E4-4015-B62E-49F3C59B3505}" type="presOf" srcId="{D93B18EE-0C7C-489B-BED3-F945AFE92156}" destId="{F70F159D-F82E-45A0-BCAF-877E3E1A64FC}" srcOrd="0" destOrd="0" presId="urn:microsoft.com/office/officeart/2005/8/layout/equation2"/>
    <dgm:cxn modelId="{8C1AAB20-38FC-4E51-9CA2-92DAC10C8D66}" type="presParOf" srcId="{FE2EC8FD-63C9-4081-AC72-B5BA345F6380}" destId="{142579B6-483D-4039-AA08-7359C96D4AC6}" srcOrd="0" destOrd="0" presId="urn:microsoft.com/office/officeart/2005/8/layout/equation2"/>
    <dgm:cxn modelId="{18CA129C-C7FD-4CD4-BEFF-CE70C12EC324}" type="presParOf" srcId="{142579B6-483D-4039-AA08-7359C96D4AC6}" destId="{275A14BE-F12A-4F1A-9E74-29D67163A8BD}" srcOrd="0" destOrd="0" presId="urn:microsoft.com/office/officeart/2005/8/layout/equation2"/>
    <dgm:cxn modelId="{94314EFF-E728-4B8E-BAE2-401FBEB5522B}" type="presParOf" srcId="{142579B6-483D-4039-AA08-7359C96D4AC6}" destId="{A391422B-2D43-4268-99F7-1A092EE2F9F4}" srcOrd="1" destOrd="0" presId="urn:microsoft.com/office/officeart/2005/8/layout/equation2"/>
    <dgm:cxn modelId="{11BD050A-8555-4D15-A23E-2C61DFE5169E}" type="presParOf" srcId="{142579B6-483D-4039-AA08-7359C96D4AC6}" destId="{F70F159D-F82E-45A0-BCAF-877E3E1A64FC}" srcOrd="2" destOrd="0" presId="urn:microsoft.com/office/officeart/2005/8/layout/equation2"/>
    <dgm:cxn modelId="{132E59A9-BC6D-4B5A-B6D4-095A275A3D57}" type="presParOf" srcId="{142579B6-483D-4039-AA08-7359C96D4AC6}" destId="{A8164D3B-B248-45DD-8A55-A64402E0484E}" srcOrd="3" destOrd="0" presId="urn:microsoft.com/office/officeart/2005/8/layout/equation2"/>
    <dgm:cxn modelId="{A359EF4E-118C-4706-9817-D5D8AC69E5BC}" type="presParOf" srcId="{142579B6-483D-4039-AA08-7359C96D4AC6}" destId="{7CD84568-5DB1-405D-B478-3E6CB32C219F}" srcOrd="4" destOrd="0" presId="urn:microsoft.com/office/officeart/2005/8/layout/equation2"/>
    <dgm:cxn modelId="{F66A4B8E-21E9-4A1C-84EB-5BCA2CCEE8B7}" type="presParOf" srcId="{FE2EC8FD-63C9-4081-AC72-B5BA345F6380}" destId="{8689BECF-50FD-4117-9772-9F4A0672F74A}" srcOrd="1" destOrd="0" presId="urn:microsoft.com/office/officeart/2005/8/layout/equation2"/>
    <dgm:cxn modelId="{7EE1F8FA-0978-4D7B-887E-FE06B8FA7DDE}" type="presParOf" srcId="{8689BECF-50FD-4117-9772-9F4A0672F74A}" destId="{B3BC3DFB-A423-4FDB-BF1B-012CE181AD7C}" srcOrd="0" destOrd="0" presId="urn:microsoft.com/office/officeart/2005/8/layout/equation2"/>
    <dgm:cxn modelId="{9BDB368C-A25B-4C75-B067-6EA01C2CC26E}" type="presParOf" srcId="{FE2EC8FD-63C9-4081-AC72-B5BA345F6380}" destId="{E8436C0D-8462-4EDA-ABC5-0D36B746F22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21DD55-433B-4B38-88AF-53D80DECDBC5}" type="doc">
      <dgm:prSet loTypeId="urn:microsoft.com/office/officeart/2005/8/layout/hList9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ACE3E9-C7A5-4990-A951-8EEE3CDAC21E}">
      <dgm:prSet phldrT="[Текст]"/>
      <dgm:spPr>
        <a:gradFill rotWithShape="0">
          <a:gsLst>
            <a:gs pos="0">
              <a:srgbClr val="FFE2B7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FF9900"/>
            </a:gs>
          </a:gsLst>
        </a:gradFill>
      </dgm:spPr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 единиц</a:t>
          </a:r>
          <a:endParaRPr lang="ru-RU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7F27DD-DA14-4FFE-A831-577EBC14DE43}" type="parTrans" cxnId="{2277AE05-1AF8-4B11-A324-445E1BF089FB}">
      <dgm:prSet/>
      <dgm:spPr/>
      <dgm:t>
        <a:bodyPr/>
        <a:lstStyle/>
        <a:p>
          <a:endParaRPr lang="ru-RU"/>
        </a:p>
      </dgm:t>
    </dgm:pt>
    <dgm:pt modelId="{EEFF0E7C-087B-4430-846B-73876CA00798}" type="sibTrans" cxnId="{2277AE05-1AF8-4B11-A324-445E1BF089FB}">
      <dgm:prSet/>
      <dgm:spPr/>
      <dgm:t>
        <a:bodyPr/>
        <a:lstStyle/>
        <a:p>
          <a:endParaRPr lang="ru-RU"/>
        </a:p>
      </dgm:t>
    </dgm:pt>
    <dgm:pt modelId="{B85EA07B-60E4-445F-B89B-25599048C3CE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softEdge rad="12700"/>
        </a:effectLst>
        <a:scene3d>
          <a:camera prst="orthographicFront"/>
          <a:lightRig rig="flat" dir="t"/>
        </a:scene3d>
        <a:sp3d z="-190500" extrusionH="12700">
          <a:bevelT w="63500" h="25400"/>
        </a:sp3d>
      </dgm:spPr>
      <dgm:t>
        <a:bodyPr/>
        <a:lstStyle/>
        <a:p>
          <a:pPr algn="ctr"/>
          <a:r>
            <a:rPr lang="ru-RU" sz="1400" b="1" dirty="0" smtClean="0">
              <a:solidFill>
                <a:srgbClr val="0A5F7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малых предприятий</a:t>
          </a:r>
          <a:endParaRPr lang="ru-RU" sz="1400" b="1" dirty="0">
            <a:solidFill>
              <a:srgbClr val="0A5F7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96C9D-F53D-47A4-A62F-C6DE59AC1E34}" type="parTrans" cxnId="{C4452BFF-DDC7-42D8-B586-71F24DE0E3B3}">
      <dgm:prSet/>
      <dgm:spPr/>
      <dgm:t>
        <a:bodyPr/>
        <a:lstStyle/>
        <a:p>
          <a:endParaRPr lang="ru-RU"/>
        </a:p>
      </dgm:t>
    </dgm:pt>
    <dgm:pt modelId="{4E18C277-1640-4CDA-92E1-E0BAA2ABCE36}" type="sibTrans" cxnId="{C4452BFF-DDC7-42D8-B586-71F24DE0E3B3}">
      <dgm:prSet/>
      <dgm:spPr/>
      <dgm:t>
        <a:bodyPr/>
        <a:lstStyle/>
        <a:p>
          <a:endParaRPr lang="ru-RU"/>
        </a:p>
      </dgm:t>
    </dgm:pt>
    <dgm:pt modelId="{B5335223-4294-4BB6-985C-90B68090E03A}" type="pres">
      <dgm:prSet presAssocID="{0621DD55-433B-4B38-88AF-53D80DECDBC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E56324D-0779-4C1A-9702-894D5330CC35}" type="pres">
      <dgm:prSet presAssocID="{6AACE3E9-C7A5-4990-A951-8EEE3CDAC21E}" presName="posSpace" presStyleCnt="0"/>
      <dgm:spPr/>
    </dgm:pt>
    <dgm:pt modelId="{15CDBC9D-6B73-4203-836C-B086676B3FD0}" type="pres">
      <dgm:prSet presAssocID="{6AACE3E9-C7A5-4990-A951-8EEE3CDAC21E}" presName="vertFlow" presStyleCnt="0"/>
      <dgm:spPr/>
    </dgm:pt>
    <dgm:pt modelId="{AC803B67-263F-4D26-B46A-5F047F68C66A}" type="pres">
      <dgm:prSet presAssocID="{6AACE3E9-C7A5-4990-A951-8EEE3CDAC21E}" presName="topSpace" presStyleCnt="0"/>
      <dgm:spPr/>
    </dgm:pt>
    <dgm:pt modelId="{776669ED-B2F7-494E-92DF-30814BFB753F}" type="pres">
      <dgm:prSet presAssocID="{6AACE3E9-C7A5-4990-A951-8EEE3CDAC21E}" presName="firstComp" presStyleCnt="0"/>
      <dgm:spPr/>
    </dgm:pt>
    <dgm:pt modelId="{7E8A8EEA-8162-4945-AF74-EF8F95817ED6}" type="pres">
      <dgm:prSet presAssocID="{6AACE3E9-C7A5-4990-A951-8EEE3CDAC21E}" presName="firstChild" presStyleLbl="bgAccFollowNode1" presStyleIdx="0" presStyleCnt="1" custScaleX="132017" custScaleY="116220"/>
      <dgm:spPr/>
      <dgm:t>
        <a:bodyPr/>
        <a:lstStyle/>
        <a:p>
          <a:endParaRPr lang="ru-RU"/>
        </a:p>
      </dgm:t>
    </dgm:pt>
    <dgm:pt modelId="{0A08A12C-AB2C-4C64-B6D4-5D440AE8A61A}" type="pres">
      <dgm:prSet presAssocID="{6AACE3E9-C7A5-4990-A951-8EEE3CDAC21E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734E1-C7C6-4AF2-9110-F926750A7C37}" type="pres">
      <dgm:prSet presAssocID="{6AACE3E9-C7A5-4990-A951-8EEE3CDAC21E}" presName="negSpace" presStyleCnt="0"/>
      <dgm:spPr/>
    </dgm:pt>
    <dgm:pt modelId="{5FCDCECD-BCA5-48B4-9070-00B951B6E976}" type="pres">
      <dgm:prSet presAssocID="{6AACE3E9-C7A5-4990-A951-8EEE3CDAC21E}" presName="circle" presStyleLbl="node1" presStyleIdx="0" presStyleCnt="1" custScaleX="131252" custScaleY="121296" custLinFactNeighborX="-56519" custLinFactNeighborY="-1488"/>
      <dgm:spPr/>
      <dgm:t>
        <a:bodyPr/>
        <a:lstStyle/>
        <a:p>
          <a:endParaRPr lang="ru-RU"/>
        </a:p>
      </dgm:t>
    </dgm:pt>
  </dgm:ptLst>
  <dgm:cxnLst>
    <dgm:cxn modelId="{C4452BFF-DDC7-42D8-B586-71F24DE0E3B3}" srcId="{6AACE3E9-C7A5-4990-A951-8EEE3CDAC21E}" destId="{B85EA07B-60E4-445F-B89B-25599048C3CE}" srcOrd="0" destOrd="0" parTransId="{50096C9D-F53D-47A4-A62F-C6DE59AC1E34}" sibTransId="{4E18C277-1640-4CDA-92E1-E0BAA2ABCE36}"/>
    <dgm:cxn modelId="{2277AE05-1AF8-4B11-A324-445E1BF089FB}" srcId="{0621DD55-433B-4B38-88AF-53D80DECDBC5}" destId="{6AACE3E9-C7A5-4990-A951-8EEE3CDAC21E}" srcOrd="0" destOrd="0" parTransId="{477F27DD-DA14-4FFE-A831-577EBC14DE43}" sibTransId="{EEFF0E7C-087B-4430-846B-73876CA00798}"/>
    <dgm:cxn modelId="{A31C4F45-75BF-4BD3-BADC-CCD9B3B36110}" type="presOf" srcId="{6AACE3E9-C7A5-4990-A951-8EEE3CDAC21E}" destId="{5FCDCECD-BCA5-48B4-9070-00B951B6E976}" srcOrd="0" destOrd="0" presId="urn:microsoft.com/office/officeart/2005/8/layout/hList9"/>
    <dgm:cxn modelId="{6A2EEF6F-C3AB-45D6-A01C-C29CA26E6319}" type="presOf" srcId="{B85EA07B-60E4-445F-B89B-25599048C3CE}" destId="{0A08A12C-AB2C-4C64-B6D4-5D440AE8A61A}" srcOrd="1" destOrd="0" presId="urn:microsoft.com/office/officeart/2005/8/layout/hList9"/>
    <dgm:cxn modelId="{70689E59-084E-494D-940D-FCC33E3523BB}" type="presOf" srcId="{0621DD55-433B-4B38-88AF-53D80DECDBC5}" destId="{B5335223-4294-4BB6-985C-90B68090E03A}" srcOrd="0" destOrd="0" presId="urn:microsoft.com/office/officeart/2005/8/layout/hList9"/>
    <dgm:cxn modelId="{E4E9E7F8-2098-4EDC-BF4E-2E855917E7B4}" type="presOf" srcId="{B85EA07B-60E4-445F-B89B-25599048C3CE}" destId="{7E8A8EEA-8162-4945-AF74-EF8F95817ED6}" srcOrd="0" destOrd="0" presId="urn:microsoft.com/office/officeart/2005/8/layout/hList9"/>
    <dgm:cxn modelId="{F585EE43-288E-4105-9957-61038A52ABF8}" type="presParOf" srcId="{B5335223-4294-4BB6-985C-90B68090E03A}" destId="{4E56324D-0779-4C1A-9702-894D5330CC35}" srcOrd="0" destOrd="0" presId="urn:microsoft.com/office/officeart/2005/8/layout/hList9"/>
    <dgm:cxn modelId="{2F5609B6-F3C2-496F-ABE0-77A834348D98}" type="presParOf" srcId="{B5335223-4294-4BB6-985C-90B68090E03A}" destId="{15CDBC9D-6B73-4203-836C-B086676B3FD0}" srcOrd="1" destOrd="0" presId="urn:microsoft.com/office/officeart/2005/8/layout/hList9"/>
    <dgm:cxn modelId="{3CBA7ABC-3DB6-441E-9267-2C7D3D82E556}" type="presParOf" srcId="{15CDBC9D-6B73-4203-836C-B086676B3FD0}" destId="{AC803B67-263F-4D26-B46A-5F047F68C66A}" srcOrd="0" destOrd="0" presId="urn:microsoft.com/office/officeart/2005/8/layout/hList9"/>
    <dgm:cxn modelId="{A740311B-5B12-4268-889D-A9E3F1AEB3D6}" type="presParOf" srcId="{15CDBC9D-6B73-4203-836C-B086676B3FD0}" destId="{776669ED-B2F7-494E-92DF-30814BFB753F}" srcOrd="1" destOrd="0" presId="urn:microsoft.com/office/officeart/2005/8/layout/hList9"/>
    <dgm:cxn modelId="{3251E686-0331-4C80-B069-B71C309B9460}" type="presParOf" srcId="{776669ED-B2F7-494E-92DF-30814BFB753F}" destId="{7E8A8EEA-8162-4945-AF74-EF8F95817ED6}" srcOrd="0" destOrd="0" presId="urn:microsoft.com/office/officeart/2005/8/layout/hList9"/>
    <dgm:cxn modelId="{D0DFE63F-59F7-4B35-BD60-E6F61F8E1FEE}" type="presParOf" srcId="{776669ED-B2F7-494E-92DF-30814BFB753F}" destId="{0A08A12C-AB2C-4C64-B6D4-5D440AE8A61A}" srcOrd="1" destOrd="0" presId="urn:microsoft.com/office/officeart/2005/8/layout/hList9"/>
    <dgm:cxn modelId="{BE5B08E3-D747-4E47-AD05-B653A72A8760}" type="presParOf" srcId="{B5335223-4294-4BB6-985C-90B68090E03A}" destId="{B27734E1-C7C6-4AF2-9110-F926750A7C37}" srcOrd="2" destOrd="0" presId="urn:microsoft.com/office/officeart/2005/8/layout/hList9"/>
    <dgm:cxn modelId="{40A6C5B2-85AE-4D7E-AD12-03B798219BD5}" type="presParOf" srcId="{B5335223-4294-4BB6-985C-90B68090E03A}" destId="{5FCDCECD-BCA5-48B4-9070-00B951B6E97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21DD55-433B-4B38-88AF-53D80DECDBC5}" type="doc">
      <dgm:prSet loTypeId="urn:microsoft.com/office/officeart/2005/8/layout/hList9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ACE3E9-C7A5-4990-A951-8EEE3CDAC21E}">
      <dgm:prSet phldrT="[Текст]" custT="1"/>
      <dgm:spPr>
        <a:gradFill rotWithShape="0">
          <a:gsLst>
            <a:gs pos="0">
              <a:srgbClr val="FFE2B7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FF9900"/>
            </a:gs>
          </a:gsLst>
        </a:gra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109 чел.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7F27DD-DA14-4FFE-A831-577EBC14DE43}" type="parTrans" cxnId="{2277AE05-1AF8-4B11-A324-445E1BF089FB}">
      <dgm:prSet/>
      <dgm:spPr/>
      <dgm:t>
        <a:bodyPr/>
        <a:lstStyle/>
        <a:p>
          <a:endParaRPr lang="ru-RU"/>
        </a:p>
      </dgm:t>
    </dgm:pt>
    <dgm:pt modelId="{EEFF0E7C-087B-4430-846B-73876CA00798}" type="sibTrans" cxnId="{2277AE05-1AF8-4B11-A324-445E1BF089FB}">
      <dgm:prSet/>
      <dgm:spPr/>
      <dgm:t>
        <a:bodyPr/>
        <a:lstStyle/>
        <a:p>
          <a:endParaRPr lang="ru-RU"/>
        </a:p>
      </dgm:t>
    </dgm:pt>
    <dgm:pt modelId="{B85EA07B-60E4-445F-B89B-25599048C3CE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solidFill>
                <a:srgbClr val="0A627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индивидуальных предпринимателей</a:t>
          </a:r>
          <a:endParaRPr lang="ru-RU" sz="1400" b="1" dirty="0">
            <a:solidFill>
              <a:srgbClr val="0A627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96C9D-F53D-47A4-A62F-C6DE59AC1E34}" type="parTrans" cxnId="{C4452BFF-DDC7-42D8-B586-71F24DE0E3B3}">
      <dgm:prSet/>
      <dgm:spPr/>
      <dgm:t>
        <a:bodyPr/>
        <a:lstStyle/>
        <a:p>
          <a:endParaRPr lang="ru-RU"/>
        </a:p>
      </dgm:t>
    </dgm:pt>
    <dgm:pt modelId="{4E18C277-1640-4CDA-92E1-E0BAA2ABCE36}" type="sibTrans" cxnId="{C4452BFF-DDC7-42D8-B586-71F24DE0E3B3}">
      <dgm:prSet/>
      <dgm:spPr/>
      <dgm:t>
        <a:bodyPr/>
        <a:lstStyle/>
        <a:p>
          <a:endParaRPr lang="ru-RU"/>
        </a:p>
      </dgm:t>
    </dgm:pt>
    <dgm:pt modelId="{B5335223-4294-4BB6-985C-90B68090E03A}" type="pres">
      <dgm:prSet presAssocID="{0621DD55-433B-4B38-88AF-53D80DECDBC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E56324D-0779-4C1A-9702-894D5330CC35}" type="pres">
      <dgm:prSet presAssocID="{6AACE3E9-C7A5-4990-A951-8EEE3CDAC21E}" presName="posSpace" presStyleCnt="0"/>
      <dgm:spPr/>
    </dgm:pt>
    <dgm:pt modelId="{15CDBC9D-6B73-4203-836C-B086676B3FD0}" type="pres">
      <dgm:prSet presAssocID="{6AACE3E9-C7A5-4990-A951-8EEE3CDAC21E}" presName="vertFlow" presStyleCnt="0"/>
      <dgm:spPr/>
    </dgm:pt>
    <dgm:pt modelId="{AC803B67-263F-4D26-B46A-5F047F68C66A}" type="pres">
      <dgm:prSet presAssocID="{6AACE3E9-C7A5-4990-A951-8EEE3CDAC21E}" presName="topSpace" presStyleCnt="0"/>
      <dgm:spPr/>
    </dgm:pt>
    <dgm:pt modelId="{776669ED-B2F7-494E-92DF-30814BFB753F}" type="pres">
      <dgm:prSet presAssocID="{6AACE3E9-C7A5-4990-A951-8EEE3CDAC21E}" presName="firstComp" presStyleCnt="0"/>
      <dgm:spPr/>
    </dgm:pt>
    <dgm:pt modelId="{7E8A8EEA-8162-4945-AF74-EF8F95817ED6}" type="pres">
      <dgm:prSet presAssocID="{6AACE3E9-C7A5-4990-A951-8EEE3CDAC21E}" presName="firstChild" presStyleLbl="bgAccFollowNode1" presStyleIdx="0" presStyleCnt="1" custScaleX="164446" custScaleY="116220"/>
      <dgm:spPr/>
      <dgm:t>
        <a:bodyPr/>
        <a:lstStyle/>
        <a:p>
          <a:endParaRPr lang="ru-RU"/>
        </a:p>
      </dgm:t>
    </dgm:pt>
    <dgm:pt modelId="{0A08A12C-AB2C-4C64-B6D4-5D440AE8A61A}" type="pres">
      <dgm:prSet presAssocID="{6AACE3E9-C7A5-4990-A951-8EEE3CDAC21E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734E1-C7C6-4AF2-9110-F926750A7C37}" type="pres">
      <dgm:prSet presAssocID="{6AACE3E9-C7A5-4990-A951-8EEE3CDAC21E}" presName="negSpace" presStyleCnt="0"/>
      <dgm:spPr/>
    </dgm:pt>
    <dgm:pt modelId="{5FCDCECD-BCA5-48B4-9070-00B951B6E976}" type="pres">
      <dgm:prSet presAssocID="{6AACE3E9-C7A5-4990-A951-8EEE3CDAC21E}" presName="circle" presStyleLbl="node1" presStyleIdx="0" presStyleCnt="1" custScaleX="131252" custScaleY="121296" custLinFactNeighborX="-96353" custLinFactNeighborY="-10939"/>
      <dgm:spPr/>
      <dgm:t>
        <a:bodyPr/>
        <a:lstStyle/>
        <a:p>
          <a:endParaRPr lang="ru-RU"/>
        </a:p>
      </dgm:t>
    </dgm:pt>
  </dgm:ptLst>
  <dgm:cxnLst>
    <dgm:cxn modelId="{C4452BFF-DDC7-42D8-B586-71F24DE0E3B3}" srcId="{6AACE3E9-C7A5-4990-A951-8EEE3CDAC21E}" destId="{B85EA07B-60E4-445F-B89B-25599048C3CE}" srcOrd="0" destOrd="0" parTransId="{50096C9D-F53D-47A4-A62F-C6DE59AC1E34}" sibTransId="{4E18C277-1640-4CDA-92E1-E0BAA2ABCE36}"/>
    <dgm:cxn modelId="{2FA62539-F071-4D9A-A3A0-44B4FE4F07A4}" type="presOf" srcId="{6AACE3E9-C7A5-4990-A951-8EEE3CDAC21E}" destId="{5FCDCECD-BCA5-48B4-9070-00B951B6E976}" srcOrd="0" destOrd="0" presId="urn:microsoft.com/office/officeart/2005/8/layout/hList9"/>
    <dgm:cxn modelId="{2277AE05-1AF8-4B11-A324-445E1BF089FB}" srcId="{0621DD55-433B-4B38-88AF-53D80DECDBC5}" destId="{6AACE3E9-C7A5-4990-A951-8EEE3CDAC21E}" srcOrd="0" destOrd="0" parTransId="{477F27DD-DA14-4FFE-A831-577EBC14DE43}" sibTransId="{EEFF0E7C-087B-4430-846B-73876CA00798}"/>
    <dgm:cxn modelId="{75375AFC-DCEB-4BC4-B9E9-504368B3D8FE}" type="presOf" srcId="{B85EA07B-60E4-445F-B89B-25599048C3CE}" destId="{7E8A8EEA-8162-4945-AF74-EF8F95817ED6}" srcOrd="0" destOrd="0" presId="urn:microsoft.com/office/officeart/2005/8/layout/hList9"/>
    <dgm:cxn modelId="{ED7BC8B7-CF48-4AEB-98DF-F1AFDD82735B}" type="presOf" srcId="{B85EA07B-60E4-445F-B89B-25599048C3CE}" destId="{0A08A12C-AB2C-4C64-B6D4-5D440AE8A61A}" srcOrd="1" destOrd="0" presId="urn:microsoft.com/office/officeart/2005/8/layout/hList9"/>
    <dgm:cxn modelId="{D9D43BBD-D46F-4B7C-BFCD-36869EE778BF}" type="presOf" srcId="{0621DD55-433B-4B38-88AF-53D80DECDBC5}" destId="{B5335223-4294-4BB6-985C-90B68090E03A}" srcOrd="0" destOrd="0" presId="urn:microsoft.com/office/officeart/2005/8/layout/hList9"/>
    <dgm:cxn modelId="{6574D2C6-58A0-43F8-9B62-412390E76413}" type="presParOf" srcId="{B5335223-4294-4BB6-985C-90B68090E03A}" destId="{4E56324D-0779-4C1A-9702-894D5330CC35}" srcOrd="0" destOrd="0" presId="urn:microsoft.com/office/officeart/2005/8/layout/hList9"/>
    <dgm:cxn modelId="{EA283F72-D995-4703-AFE0-24E5403CD694}" type="presParOf" srcId="{B5335223-4294-4BB6-985C-90B68090E03A}" destId="{15CDBC9D-6B73-4203-836C-B086676B3FD0}" srcOrd="1" destOrd="0" presId="urn:microsoft.com/office/officeart/2005/8/layout/hList9"/>
    <dgm:cxn modelId="{E811AD54-5114-4880-9784-6ED8F48B7A3B}" type="presParOf" srcId="{15CDBC9D-6B73-4203-836C-B086676B3FD0}" destId="{AC803B67-263F-4D26-B46A-5F047F68C66A}" srcOrd="0" destOrd="0" presId="urn:microsoft.com/office/officeart/2005/8/layout/hList9"/>
    <dgm:cxn modelId="{C087D032-1C3D-42D3-805D-5E6C4EC03C38}" type="presParOf" srcId="{15CDBC9D-6B73-4203-836C-B086676B3FD0}" destId="{776669ED-B2F7-494E-92DF-30814BFB753F}" srcOrd="1" destOrd="0" presId="urn:microsoft.com/office/officeart/2005/8/layout/hList9"/>
    <dgm:cxn modelId="{860205E8-DB1D-4C0E-B39C-8A17159DB38E}" type="presParOf" srcId="{776669ED-B2F7-494E-92DF-30814BFB753F}" destId="{7E8A8EEA-8162-4945-AF74-EF8F95817ED6}" srcOrd="0" destOrd="0" presId="urn:microsoft.com/office/officeart/2005/8/layout/hList9"/>
    <dgm:cxn modelId="{5B20607C-F0AA-49A5-8AF8-3DB299F387EB}" type="presParOf" srcId="{776669ED-B2F7-494E-92DF-30814BFB753F}" destId="{0A08A12C-AB2C-4C64-B6D4-5D440AE8A61A}" srcOrd="1" destOrd="0" presId="urn:microsoft.com/office/officeart/2005/8/layout/hList9"/>
    <dgm:cxn modelId="{C67BBAE9-AC9F-40C2-86B2-DC6D54417AAD}" type="presParOf" srcId="{B5335223-4294-4BB6-985C-90B68090E03A}" destId="{B27734E1-C7C6-4AF2-9110-F926750A7C37}" srcOrd="2" destOrd="0" presId="urn:microsoft.com/office/officeart/2005/8/layout/hList9"/>
    <dgm:cxn modelId="{3976B67F-6FF1-4DAD-AEBF-8B6EE03E736E}" type="presParOf" srcId="{B5335223-4294-4BB6-985C-90B68090E03A}" destId="{5FCDCECD-BCA5-48B4-9070-00B951B6E97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A14BE-F12A-4F1A-9E74-29D67163A8BD}">
      <dsp:nvSpPr>
        <dsp:cNvPr id="0" name=""/>
        <dsp:cNvSpPr/>
      </dsp:nvSpPr>
      <dsp:spPr>
        <a:xfrm>
          <a:off x="1820" y="59230"/>
          <a:ext cx="646293" cy="6462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199 чел</a:t>
          </a: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67" y="153877"/>
        <a:ext cx="456999" cy="456999"/>
      </dsp:txXfrm>
    </dsp:sp>
    <dsp:sp modelId="{F70F159D-F82E-45A0-BCAF-877E3E1A64FC}">
      <dsp:nvSpPr>
        <dsp:cNvPr id="0" name=""/>
        <dsp:cNvSpPr/>
      </dsp:nvSpPr>
      <dsp:spPr>
        <a:xfrm>
          <a:off x="137542" y="758003"/>
          <a:ext cx="374850" cy="374850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87228" y="901346"/>
        <a:ext cx="275478" cy="88164"/>
      </dsp:txXfrm>
    </dsp:sp>
    <dsp:sp modelId="{7CD84568-5DB1-405D-B478-3E6CB32C219F}">
      <dsp:nvSpPr>
        <dsp:cNvPr id="0" name=""/>
        <dsp:cNvSpPr/>
      </dsp:nvSpPr>
      <dsp:spPr>
        <a:xfrm>
          <a:off x="1820" y="1185333"/>
          <a:ext cx="646293" cy="6462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 чел</a:t>
          </a: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67" y="1279980"/>
        <a:ext cx="456999" cy="456999"/>
      </dsp:txXfrm>
    </dsp:sp>
    <dsp:sp modelId="{8689BECF-50FD-4117-9772-9F4A0672F74A}">
      <dsp:nvSpPr>
        <dsp:cNvPr id="0" name=""/>
        <dsp:cNvSpPr/>
      </dsp:nvSpPr>
      <dsp:spPr>
        <a:xfrm>
          <a:off x="745058" y="825218"/>
          <a:ext cx="205521" cy="2404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745058" y="873302"/>
        <a:ext cx="143865" cy="144253"/>
      </dsp:txXfrm>
    </dsp:sp>
    <dsp:sp modelId="{E8436C0D-8462-4EDA-ABC5-0D36B746F228}">
      <dsp:nvSpPr>
        <dsp:cNvPr id="0" name=""/>
        <dsp:cNvSpPr/>
      </dsp:nvSpPr>
      <dsp:spPr>
        <a:xfrm>
          <a:off x="1035890" y="299135"/>
          <a:ext cx="1292587" cy="12925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248 чел</a:t>
          </a:r>
          <a:r>
            <a:rPr lang="ru-RU" sz="4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4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5185" y="488430"/>
        <a:ext cx="913997" cy="913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A8EEA-8162-4945-AF74-EF8F95817ED6}">
      <dsp:nvSpPr>
        <dsp:cNvPr id="0" name=""/>
        <dsp:cNvSpPr/>
      </dsp:nvSpPr>
      <dsp:spPr>
        <a:xfrm>
          <a:off x="718321" y="223224"/>
          <a:ext cx="1458063" cy="648519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z="-190500" extrusionH="12700"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A5F7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малых предприятий</a:t>
          </a:r>
          <a:endParaRPr lang="ru-RU" sz="1400" b="1" kern="1200" dirty="0">
            <a:solidFill>
              <a:srgbClr val="0A5F7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1611" y="223224"/>
        <a:ext cx="1224773" cy="648519"/>
      </dsp:txXfrm>
    </dsp:sp>
    <dsp:sp modelId="{5FCDCECD-BCA5-48B4-9070-00B951B6E976}">
      <dsp:nvSpPr>
        <dsp:cNvPr id="0" name=""/>
        <dsp:cNvSpPr/>
      </dsp:nvSpPr>
      <dsp:spPr>
        <a:xfrm>
          <a:off x="168585" y="0"/>
          <a:ext cx="732034" cy="676506"/>
        </a:xfrm>
        <a:prstGeom prst="ellipse">
          <a:avLst/>
        </a:prstGeom>
        <a:gradFill rotWithShape="0">
          <a:gsLst>
            <a:gs pos="0">
              <a:srgbClr val="FFE2B7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FF99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 единиц</a:t>
          </a:r>
          <a:endParaRPr lang="ru-RU" sz="12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789" y="99072"/>
        <a:ext cx="517626" cy="478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A8EEA-8162-4945-AF74-EF8F95817ED6}">
      <dsp:nvSpPr>
        <dsp:cNvPr id="0" name=""/>
        <dsp:cNvSpPr/>
      </dsp:nvSpPr>
      <dsp:spPr>
        <a:xfrm>
          <a:off x="338414" y="202763"/>
          <a:ext cx="2055678" cy="589271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A627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индивидуальных предпринимателей</a:t>
          </a:r>
          <a:endParaRPr lang="ru-RU" sz="1400" b="1" kern="1200" dirty="0">
            <a:solidFill>
              <a:srgbClr val="0A627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7323" y="202763"/>
        <a:ext cx="1726770" cy="589271"/>
      </dsp:txXfrm>
    </dsp:sp>
    <dsp:sp modelId="{5FCDCECD-BCA5-48B4-9070-00B951B6E976}">
      <dsp:nvSpPr>
        <dsp:cNvPr id="0" name=""/>
        <dsp:cNvSpPr/>
      </dsp:nvSpPr>
      <dsp:spPr>
        <a:xfrm>
          <a:off x="105425" y="0"/>
          <a:ext cx="665155" cy="614700"/>
        </a:xfrm>
        <a:prstGeom prst="ellipse">
          <a:avLst/>
        </a:prstGeom>
        <a:gradFill rotWithShape="0">
          <a:gsLst>
            <a:gs pos="0">
              <a:srgbClr val="FFE2B7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FF99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109 чел.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2835" y="90021"/>
        <a:ext cx="470335" cy="434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28EFA-E046-43CD-8A6E-E6F3106E3D8D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DF8F3-C0DD-42C7-A506-1312E366F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40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45C80EF-7E28-4A56-8B60-080EF60B8A76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F8F3-C0DD-42C7-A506-1312E366FE6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91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F8F3-C0DD-42C7-A506-1312E366FE60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1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B3E0-172A-49B8-98C2-986E9191D3AC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2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7695-CFCE-40A8-B046-3028E3D3BC7A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9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E4343-6287-4039-907B-2F759F20DE5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23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B3E0-172A-49B8-98C2-986E9191D3AC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0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CC46-DED9-4B1D-A520-D809107EB53F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91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AC93-FC6D-4B95-A2AA-A8204B82C16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15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1B589-F616-4B63-98FE-75328B1D131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36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88361-2C28-4FA8-8900-A6B43343DB5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18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1BC1-B703-417C-9FB8-008097B39300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77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4BAA0-1E31-4966-ADA0-36EBB363195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04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8235C-B88F-4A1D-B859-7631262E831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6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CC46-DED9-4B1D-A520-D809107EB53F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98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7743D-D531-4517-9AEE-B5CFACE7A950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92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7695-CFCE-40A8-B046-3028E3D3BC7A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0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E4343-6287-4039-907B-2F759F20DE5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4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78CE7-2BA5-4C7B-878C-4272201F95B7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59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E694-CA52-4567-BF0F-00D03D1F9DE5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9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89289-DDF9-46C7-843A-3FC5757A8279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50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8726-938E-4BDE-B363-DFF179D0A5A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50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527F9-613C-404D-970D-09838982D72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18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7959-6A88-4242-8E5B-CD239D2D2BB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61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A242-3EBA-4F37-8097-AF89C7D2208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2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AC93-FC6D-4B95-A2AA-A8204B82C16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01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CC579-9768-4C70-8923-60846C8FE1C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42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FD47B-B5BD-4547-B852-DA0436A98222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51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6799D-20F8-4134-B346-3E7DEE9D0E0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39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C5AAF-71EB-4CDB-BFBD-C0DDA3A8F43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21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78CE7-2BA5-4C7B-878C-4272201F95B7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38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E694-CA52-4567-BF0F-00D03D1F9DE5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13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89289-DDF9-46C7-843A-3FC5757A8279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3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8726-938E-4BDE-B363-DFF179D0A5A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78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527F9-613C-404D-970D-09838982D72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85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7959-6A88-4242-8E5B-CD239D2D2BB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2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1B589-F616-4B63-98FE-75328B1D131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30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A242-3EBA-4F37-8097-AF89C7D2208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28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CC579-9768-4C70-8923-60846C8FE1C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33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FD47B-B5BD-4547-B852-DA0436A98222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86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6799D-20F8-4134-B346-3E7DEE9D0E0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3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C5AAF-71EB-4CDB-BFBD-C0DDA3A8F43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4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88361-2C28-4FA8-8900-A6B43343DB5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9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1BC1-B703-417C-9FB8-008097B39300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4BAA0-1E31-4966-ADA0-36EBB363195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8235C-B88F-4A1D-B859-7631262E831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7743D-D531-4517-9AEE-B5CFACE7A950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2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3F3AF82-02D1-434B-AD68-347F058EE3C2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5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3F3AF82-02D1-434B-AD68-347F058EE3C2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1817F46-5513-43B6-A283-47F93683CB8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1817F46-5513-43B6-A283-47F93683CB8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3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0.png"/><Relationship Id="rId7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70.png"/><Relationship Id="rId7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70.png"/><Relationship Id="rId7" Type="http://schemas.openxmlformats.org/officeDocument/2006/relationships/image" Target="../media/image1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9.xml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2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8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19.jpe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95288" y="404664"/>
            <a:ext cx="8172450" cy="2952327"/>
          </a:xfrm>
          <a:noFill/>
        </p:spPr>
        <p:txBody>
          <a:bodyPr/>
          <a:lstStyle/>
          <a:p>
            <a:pPr eaLnBrk="1" hangingPunct="1"/>
            <a:r>
              <a:rPr lang="ru-RU" altLang="ru-RU" sz="2800" b="1" dirty="0" smtClean="0"/>
              <a:t>Отчет главы городского поселения Новоаганск о результатах своей деятельности, деятельности администрации городского поселения, в том числе о решении вопросов, поставленных Советом депутатов поселения в 2019 году</a:t>
            </a:r>
            <a:endParaRPr lang="es-ES" altLang="ru-RU" sz="2800" b="1" dirty="0" smtClean="0">
              <a:solidFill>
                <a:schemeClr val="tx1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28600"/>
            <a:ext cx="64293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124" descr="D:\Users\Лариса\Desktop\МОИ ДОКУМЕНТЫ ОЭ\СОЦ.-ЭКОНОМ. РАЗВИТИЕ\Информация о Соц.-эконом.развитии\Для отчета главы перед жителями\2019\Презентация шаблон\Фото\loonapix_1574945114188855657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783138"/>
            <a:ext cx="18415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25" descr="D:\Users\Лариса\Desktop\МОИ ДОКУМЕНТЫ ОЭ\СОЦ.-ЭКОНОМ. РАЗВИТИЕ\Информация о Соц.-эконом.развитии\Для отчета главы перед жителями\2019\Презентация шаблон\Фото\loonapix_15749451824704831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83138"/>
            <a:ext cx="18176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4762500"/>
            <a:ext cx="183356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4802188"/>
            <a:ext cx="1836737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16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844" y="285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СПОРТ – НОРМА ЖИЗНИ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142984"/>
            <a:ext cx="3743908" cy="280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142984"/>
            <a:ext cx="371684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3929066"/>
            <a:ext cx="3995428" cy="266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Users\Лариса\Desktop\МОИ ДОКУМЕНТЫ ОЭ\СОЦ.-ЭКОНОМ. РАЗВИТИЕ\НАЦ ПРОЕКТ\Презентация\Логотип3-1-1024x682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6072206"/>
            <a:ext cx="1705748" cy="4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4000504"/>
            <a:ext cx="3429024" cy="2573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4282" y="285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8585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89040"/>
            <a:ext cx="3545651" cy="2659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8" y="4149080"/>
            <a:ext cx="4572000" cy="222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8" y="1410478"/>
            <a:ext cx="4572000" cy="222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6" y="6029979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xmlns="" id="{1ABE11BF-33A5-4653-A144-CCCBACF58C30}"/>
              </a:ext>
            </a:extLst>
          </p:cNvPr>
          <p:cNvSpPr txBox="1">
            <a:spLocks/>
          </p:cNvSpPr>
          <p:nvPr/>
        </p:nvSpPr>
        <p:spPr>
          <a:xfrm>
            <a:off x="395288" y="1124744"/>
            <a:ext cx="7342622" cy="57606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198"/>
                </a:solidFill>
                <a:effectLst/>
                <a:uLnTx/>
                <a:uFillTx/>
                <a:ea typeface="+mj-ea"/>
                <a:cs typeface="+mj-cs"/>
              </a:rPr>
              <a:t>Перечень региональных проектов,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198"/>
                </a:solidFill>
                <a:effectLst/>
                <a:uLnTx/>
                <a:uFillTx/>
                <a:ea typeface="+mj-ea"/>
                <a:cs typeface="+mj-cs"/>
              </a:rPr>
              <a:t>входящих в состав портфеля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25198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2482DBEC-EE72-4155-ACC5-87E80C5606A9}"/>
              </a:ext>
            </a:extLst>
          </p:cNvPr>
          <p:cNvSpPr txBox="1">
            <a:spLocks/>
          </p:cNvSpPr>
          <p:nvPr/>
        </p:nvSpPr>
        <p:spPr>
          <a:xfrm>
            <a:off x="287819" y="1772816"/>
            <a:ext cx="7256042" cy="144015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78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«Жильё»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78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устойчивого сокращения непригодного для проживания жилищного фонда»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78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«Формирование комфортной городской среды»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C788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 «ЖИЛЬЁ И ГОРОДСКАЯ СРЕДА»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579" y="3424644"/>
            <a:ext cx="7184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25198"/>
                </a:solidFill>
                <a:latin typeface="+mj-lt"/>
                <a:cs typeface="Times New Roman" panose="02020603050405020304" pitchFamily="18" charset="0"/>
              </a:rPr>
              <a:t>Городское </a:t>
            </a:r>
            <a:r>
              <a:rPr lang="ru-RU" sz="1600" b="1" dirty="0">
                <a:solidFill>
                  <a:srgbClr val="025198"/>
                </a:solidFill>
                <a:latin typeface="+mj-lt"/>
                <a:cs typeface="Times New Roman" panose="02020603050405020304" pitchFamily="18" charset="0"/>
              </a:rPr>
              <a:t>поселение Новоаганск принимает участие в реализации мероприятий регионального проекта:</a:t>
            </a:r>
            <a:endParaRPr lang="ru-RU" sz="1600" dirty="0">
              <a:solidFill>
                <a:srgbClr val="025198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Users\Лариса\Desktop\МОИ ДОКУМЕНТЫ ОЭ\СОЦ.-ЭКОНОМ. РАЗВИТИЕ\Информация о Соц.-эконом.развитии\Для отчета главы перед жителями\2019\Презентация шаблон\Формирование комф. гор. 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2" y="3995806"/>
            <a:ext cx="7345022" cy="190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2844" y="285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T:\3.САФИНОЙ НА ПРОВЕРКУ\СХОД 2019\фото\ОЖКХиТ\Пешеходка и МАФ по Мира 7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857628"/>
            <a:ext cx="4111158" cy="1997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6" y="1428736"/>
            <a:ext cx="4460640" cy="2166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66" y="1215405"/>
            <a:ext cx="1964527" cy="2619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T:\3.САФИНОЙ НА ПРОВЕРКУ\СХОД 2019\фото\ОЖКХиТ\IMG-234ce56888dd51f7e4f280f7aee1a6d0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73" y="1394655"/>
            <a:ext cx="1842684" cy="245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99" y="4077072"/>
            <a:ext cx="4423869" cy="2150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1429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T:\3.САФИНОЙ НА ПРОВЕРКУ\СХОД 2019\фото\ОЖКХиТ\Высадка цветов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84945"/>
            <a:ext cx="3213640" cy="3213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T:\3.САФИНОЙ НА ПРОВЕРКУ\СХОД 2019\фото\ОЖКХиТ\Высадка цветов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11" y="2492896"/>
            <a:ext cx="192521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T:\3.САФИНОЙ НА ПРОВЕРКУ\СХОД 2019\фото\ОЖКХиТ\Детская площадка_Центральная,2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4429132"/>
            <a:ext cx="4139952" cy="2012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12962"/>
            <a:ext cx="3323861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85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4357694"/>
            <a:ext cx="4127608" cy="2006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268760"/>
            <a:ext cx="216024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4357694"/>
            <a:ext cx="3547886" cy="1995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17221"/>
            <a:ext cx="3161568" cy="2371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87" y="1592796"/>
            <a:ext cx="2976330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ЖИЛИЩНЫЙ ФОНД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AutoShape 14" descr="Пергамент"/>
          <p:cNvSpPr>
            <a:spLocks noChangeArrowheads="1"/>
          </p:cNvSpPr>
          <p:nvPr/>
        </p:nvSpPr>
        <p:spPr bwMode="auto">
          <a:xfrm>
            <a:off x="1285852" y="1214422"/>
            <a:ext cx="3924304" cy="857256"/>
          </a:xfrm>
          <a:prstGeom prst="flowChartAlternateProcess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600" b="1" dirty="0">
                <a:latin typeface="Times New Roman" pitchFamily="18" charset="0"/>
              </a:rPr>
              <a:t>Улучшение жилищных условий </a:t>
            </a:r>
          </a:p>
          <a:p>
            <a:pPr algn="ctr"/>
            <a:r>
              <a:rPr lang="ru-RU" altLang="ru-RU" sz="1600" b="1" dirty="0">
                <a:latin typeface="Times New Roman" pitchFamily="18" charset="0"/>
              </a:rPr>
              <a:t>жителей поселения</a:t>
            </a:r>
          </a:p>
        </p:txBody>
      </p:sp>
      <p:sp>
        <p:nvSpPr>
          <p:cNvPr id="13" name="AutoShape 24" descr="Пергамент"/>
          <p:cNvSpPr>
            <a:spLocks noChangeArrowheads="1"/>
          </p:cNvSpPr>
          <p:nvPr/>
        </p:nvSpPr>
        <p:spPr bwMode="auto">
          <a:xfrm>
            <a:off x="857224" y="2714620"/>
            <a:ext cx="2071702" cy="1000132"/>
          </a:xfrm>
          <a:prstGeom prst="flowChartAlternateProcess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Переселение из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непригодного и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аварийного жилья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4" name="AutoShape 25" descr="Пергамент"/>
          <p:cNvSpPr>
            <a:spLocks noChangeArrowheads="1"/>
          </p:cNvSpPr>
          <p:nvPr/>
        </p:nvSpPr>
        <p:spPr bwMode="auto">
          <a:xfrm>
            <a:off x="3714744" y="2714620"/>
            <a:ext cx="1662114" cy="785818"/>
          </a:xfrm>
          <a:prstGeom prst="flowChartAlternateProcess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>
                <a:latin typeface="Times New Roman" pitchFamily="18" charset="0"/>
              </a:rPr>
              <a:t>из числа граждан</a:t>
            </a:r>
          </a:p>
          <a:p>
            <a:pPr algn="ctr"/>
            <a:r>
              <a:rPr lang="ru-RU" altLang="ru-RU" sz="1400" b="1" dirty="0">
                <a:latin typeface="Times New Roman" pitchFamily="18" charset="0"/>
              </a:rPr>
              <a:t> -очередников</a:t>
            </a:r>
          </a:p>
        </p:txBody>
      </p:sp>
      <p:sp>
        <p:nvSpPr>
          <p:cNvPr id="18" name="AutoShape 29" descr="Пергамент"/>
          <p:cNvSpPr>
            <a:spLocks noChangeArrowheads="1"/>
          </p:cNvSpPr>
          <p:nvPr/>
        </p:nvSpPr>
        <p:spPr bwMode="auto">
          <a:xfrm>
            <a:off x="857224" y="4286256"/>
            <a:ext cx="1928826" cy="1214446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34 семьи,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из них 28 семей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в </a:t>
            </a:r>
            <a:r>
              <a:rPr lang="ru-RU" altLang="ru-RU" sz="1400" b="1" dirty="0" err="1" smtClean="0">
                <a:latin typeface="Times New Roman" pitchFamily="18" charset="0"/>
              </a:rPr>
              <a:t>пгт</a:t>
            </a:r>
            <a:r>
              <a:rPr lang="ru-RU" altLang="ru-RU" sz="1400" b="1" dirty="0" smtClean="0">
                <a:latin typeface="Times New Roman" pitchFamily="18" charset="0"/>
              </a:rPr>
              <a:t>. </a:t>
            </a:r>
            <a:r>
              <a:rPr lang="ru-RU" altLang="ru-RU" sz="1400" b="1" dirty="0" err="1" smtClean="0">
                <a:latin typeface="Times New Roman" pitchFamily="18" charset="0"/>
              </a:rPr>
              <a:t>Излучинск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9" name="AutoShape 29" descr="Пергамент"/>
          <p:cNvSpPr>
            <a:spLocks noChangeArrowheads="1"/>
          </p:cNvSpPr>
          <p:nvPr/>
        </p:nvSpPr>
        <p:spPr bwMode="auto">
          <a:xfrm>
            <a:off x="4071934" y="4286256"/>
            <a:ext cx="1066800" cy="381000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19 семей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4357686" y="2214554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2071670" y="2214554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5" name="AutoShape 18"/>
          <p:cNvSpPr>
            <a:spLocks noChangeArrowheads="1"/>
          </p:cNvSpPr>
          <p:nvPr/>
        </p:nvSpPr>
        <p:spPr bwMode="auto">
          <a:xfrm>
            <a:off x="1714480" y="3857628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6" name="AutoShape 18"/>
          <p:cNvSpPr>
            <a:spLocks noChangeArrowheads="1"/>
          </p:cNvSpPr>
          <p:nvPr/>
        </p:nvSpPr>
        <p:spPr bwMode="auto">
          <a:xfrm>
            <a:off x="4500562" y="378619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30" name="Picture 11" descr="DETAIL_PICTURE_5559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5" y="1621620"/>
            <a:ext cx="2616491" cy="1735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2285984" y="5857892"/>
            <a:ext cx="6572296" cy="584775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Times New Roman" pitchFamily="18" charset="0"/>
              </a:rPr>
              <a:t>Общая площадь жилищного фонда поселения на конец </a:t>
            </a:r>
            <a:r>
              <a:rPr lang="ru-RU" altLang="ru-RU" sz="1600" b="1" dirty="0" smtClean="0">
                <a:latin typeface="Times New Roman" pitchFamily="18" charset="0"/>
              </a:rPr>
              <a:t>2019 </a:t>
            </a:r>
            <a:r>
              <a:rPr lang="ru-RU" altLang="ru-RU" sz="1600" b="1" dirty="0">
                <a:latin typeface="Times New Roman" pitchFamily="18" charset="0"/>
              </a:rPr>
              <a:t>года составляет </a:t>
            </a:r>
            <a:r>
              <a:rPr lang="ru-RU" altLang="ru-RU" sz="1600" b="1" dirty="0" smtClean="0">
                <a:latin typeface="Times New Roman" pitchFamily="18" charset="0"/>
              </a:rPr>
              <a:t>157 тыс. 197 </a:t>
            </a:r>
            <a:r>
              <a:rPr lang="ru-RU" altLang="ru-RU" sz="1600" b="1" dirty="0">
                <a:latin typeface="Times New Roman" pitchFamily="18" charset="0"/>
              </a:rPr>
              <a:t>кв.м. </a:t>
            </a:r>
          </a:p>
        </p:txBody>
      </p:sp>
      <p:pic>
        <p:nvPicPr>
          <p:cNvPr id="34" name="Picture 16" descr="C:\Users\1\Desktop\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8000" y="3672632"/>
            <a:ext cx="265167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0" y="1285860"/>
          <a:ext cx="400049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ЖИЛИЩНЫЙ ФОНД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1" name="AutoShape 14" descr="Пергамент"/>
          <p:cNvSpPr>
            <a:spLocks noChangeArrowheads="1"/>
          </p:cNvSpPr>
          <p:nvPr/>
        </p:nvSpPr>
        <p:spPr bwMode="auto">
          <a:xfrm>
            <a:off x="4857752" y="1357298"/>
            <a:ext cx="3352800" cy="5334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Непригодное для проживания жилье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33" name="AutoShape 16" descr="Пергамент"/>
          <p:cNvSpPr>
            <a:spLocks noChangeArrowheads="1"/>
          </p:cNvSpPr>
          <p:nvPr/>
        </p:nvSpPr>
        <p:spPr bwMode="auto">
          <a:xfrm>
            <a:off x="4500562" y="235743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err="1" smtClean="0">
                <a:latin typeface="Times New Roman" pitchFamily="18" charset="0"/>
              </a:rPr>
              <a:t>пгт</a:t>
            </a:r>
            <a:r>
              <a:rPr lang="ru-RU" altLang="ru-RU" sz="1400" b="1" dirty="0">
                <a:latin typeface="Times New Roman" pitchFamily="18" charset="0"/>
              </a:rPr>
              <a:t>. Новоаганск</a:t>
            </a:r>
          </a:p>
        </p:txBody>
      </p:sp>
      <p:sp>
        <p:nvSpPr>
          <p:cNvPr id="34" name="AutoShape 17" descr="Пергамент"/>
          <p:cNvSpPr>
            <a:spLocks noChangeArrowheads="1"/>
          </p:cNvSpPr>
          <p:nvPr/>
        </p:nvSpPr>
        <p:spPr bwMode="auto">
          <a:xfrm>
            <a:off x="7072330" y="235743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>
                <a:latin typeface="Times New Roman" pitchFamily="18" charset="0"/>
              </a:rPr>
              <a:t>с. Варьеган</a:t>
            </a:r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7572396" y="200024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5286380" y="200024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6" name="AutoShape 18"/>
          <p:cNvSpPr>
            <a:spLocks noChangeArrowheads="1"/>
          </p:cNvSpPr>
          <p:nvPr/>
        </p:nvSpPr>
        <p:spPr bwMode="auto">
          <a:xfrm>
            <a:off x="5000628" y="2928934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" name="AutoShape 24" descr="Пергамент"/>
          <p:cNvSpPr>
            <a:spLocks noChangeArrowheads="1"/>
          </p:cNvSpPr>
          <p:nvPr/>
        </p:nvSpPr>
        <p:spPr bwMode="auto">
          <a:xfrm>
            <a:off x="4500562" y="3357562"/>
            <a:ext cx="1285884" cy="428628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12506,6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38" name="AutoShape 24" descr="Пергамент"/>
          <p:cNvSpPr>
            <a:spLocks noChangeArrowheads="1"/>
          </p:cNvSpPr>
          <p:nvPr/>
        </p:nvSpPr>
        <p:spPr bwMode="auto">
          <a:xfrm>
            <a:off x="7215206" y="3357562"/>
            <a:ext cx="1285884" cy="428628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938,5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39" name="AutoShape 18"/>
          <p:cNvSpPr>
            <a:spLocks noChangeArrowheads="1"/>
          </p:cNvSpPr>
          <p:nvPr/>
        </p:nvSpPr>
        <p:spPr bwMode="auto">
          <a:xfrm>
            <a:off x="7715272" y="2928934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643306" y="5786454"/>
            <a:ext cx="4724400" cy="523220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altLang="ru-RU" sz="1400" b="1" dirty="0" smtClean="0">
                <a:latin typeface="Times New Roman" pitchFamily="18" charset="0"/>
              </a:rPr>
              <a:t>В 2019 году снесено 4 ветхих многоквартирных дома общей площадью 1,76 тыс.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44" name="AutoShape 24" descr="Пергамент"/>
          <p:cNvSpPr>
            <a:spLocks noChangeArrowheads="1"/>
          </p:cNvSpPr>
          <p:nvPr/>
        </p:nvSpPr>
        <p:spPr bwMode="auto">
          <a:xfrm>
            <a:off x="3786182" y="4214818"/>
            <a:ext cx="1357322" cy="500066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расселено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2895,6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286248" y="378619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0" name="AutoShape 24" descr="Пергамент"/>
          <p:cNvSpPr>
            <a:spLocks noChangeArrowheads="1"/>
          </p:cNvSpPr>
          <p:nvPr/>
        </p:nvSpPr>
        <p:spPr bwMode="auto">
          <a:xfrm>
            <a:off x="5214942" y="4214818"/>
            <a:ext cx="1214446" cy="71438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подлежит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расселению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9 611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48" name="AutoShape 18"/>
          <p:cNvSpPr>
            <a:spLocks noChangeArrowheads="1"/>
          </p:cNvSpPr>
          <p:nvPr/>
        </p:nvSpPr>
        <p:spPr bwMode="auto">
          <a:xfrm>
            <a:off x="5643570" y="378619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2" name="AutoShape 24" descr="Пергамент"/>
          <p:cNvSpPr>
            <a:spLocks noChangeArrowheads="1"/>
          </p:cNvSpPr>
          <p:nvPr/>
        </p:nvSpPr>
        <p:spPr bwMode="auto">
          <a:xfrm>
            <a:off x="6572264" y="4214818"/>
            <a:ext cx="1143008" cy="571504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расселено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85,7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53" name="AutoShape 24" descr="Пергамент"/>
          <p:cNvSpPr>
            <a:spLocks noChangeArrowheads="1"/>
          </p:cNvSpPr>
          <p:nvPr/>
        </p:nvSpPr>
        <p:spPr bwMode="auto">
          <a:xfrm>
            <a:off x="7786710" y="4214818"/>
            <a:ext cx="1214446" cy="71438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подлежит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расселению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852,8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47" name="AutoShape 18"/>
          <p:cNvSpPr>
            <a:spLocks noChangeArrowheads="1"/>
          </p:cNvSpPr>
          <p:nvPr/>
        </p:nvSpPr>
        <p:spPr bwMode="auto">
          <a:xfrm>
            <a:off x="7143768" y="3857628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8286776" y="3857628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24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ЭКОЛОГИЯ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6" y="1069504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71" y="1069503"/>
            <a:ext cx="3648404" cy="2736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07092"/>
            <a:ext cx="3523183" cy="264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8" y="3930569"/>
            <a:ext cx="3491880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T:\3.САФИНОЙ НА ПРОВЕРКУ\эколог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00768"/>
            <a:ext cx="1714480" cy="586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ЭКОЛОГИЯ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7" y="1192347"/>
            <a:ext cx="4320480" cy="2099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37" y="4149080"/>
            <a:ext cx="4572000" cy="2221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8" y="3878806"/>
            <a:ext cx="3873847" cy="2179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7" y="1052736"/>
            <a:ext cx="2232248" cy="2976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T:\3.САФИНОЙ НА ПРОВЕРКУ\эколог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6000768"/>
            <a:ext cx="1714480" cy="586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27584" y="1556792"/>
            <a:ext cx="66247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и качества жизни населения;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непригодного для проживания жилищного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создание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устойчивого развития малого и среднего предпринимательства;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обеспечение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бюджета поселения, эффективной реализации муниципальных программ;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доступности муниципальных услуг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АДМИНИСТРАЦИИ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2664296" cy="1776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933056"/>
            <a:ext cx="5148064" cy="2500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9" y="1124744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022848"/>
            <a:ext cx="2577099" cy="3436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44102"/>
            <a:ext cx="1866154" cy="2488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12" y="1340768"/>
            <a:ext cx="1991457" cy="1391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T:\3.САФИНОЙ НА ПРОВЕРКУ\эколог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00768"/>
            <a:ext cx="1714480" cy="586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 «КУЛЬТУРА»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034" y="1214422"/>
            <a:ext cx="8215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Городское </a:t>
            </a:r>
            <a:r>
              <a:rPr lang="ru-RU" sz="16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поселение Новоаганск принимает участие </a:t>
            </a:r>
            <a:r>
              <a:rPr lang="ru-RU" sz="16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в достижении показателей регионального </a:t>
            </a:r>
            <a:r>
              <a:rPr lang="ru-RU" sz="16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проекта:</a:t>
            </a:r>
            <a:endParaRPr lang="ru-RU" sz="1600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картинки региональный проект культурная среда&quot;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9812" y="1830017"/>
            <a:ext cx="3504452" cy="263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58" y="4907943"/>
            <a:ext cx="2592288" cy="120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59" y="4569604"/>
            <a:ext cx="2808499" cy="188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4503481"/>
            <a:ext cx="2016473" cy="151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1799197"/>
            <a:ext cx="2348953" cy="234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https://avatars.mds.yandex.net/get-pdb/1325329/d3168687-ab53-455d-ab41-83f6e71b0d4c/s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0119">
            <a:off x="6575210" y="2295144"/>
            <a:ext cx="2405278" cy="1785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1433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3"/>
            <a:ext cx="3305356" cy="2584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80577"/>
            <a:ext cx="3707904" cy="2472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05064"/>
            <a:ext cx="3707904" cy="2500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09198"/>
            <a:ext cx="2179200" cy="29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707904" cy="2472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61048"/>
            <a:ext cx="3969573" cy="264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74" y="1162472"/>
            <a:ext cx="3384376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28" y="4159171"/>
            <a:ext cx="2987824" cy="1956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9" y="1124744"/>
            <a:ext cx="3782194" cy="2689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2" y="4077072"/>
            <a:ext cx="2889494" cy="1924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65104"/>
            <a:ext cx="2828032" cy="2121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0"/>
            <a:ext cx="3303787" cy="220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16" y="3776921"/>
            <a:ext cx="1763688" cy="1176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88" y="5383252"/>
            <a:ext cx="2100262" cy="96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0115" name="Picture 3" descr="C:\Users\Work\Desktop\сход 2019\инф ЭПМ\12 музеев готов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5382" y="26003408"/>
            <a:ext cx="745926" cy="624713"/>
          </a:xfrm>
          <a:prstGeom prst="rect">
            <a:avLst/>
          </a:prstGeom>
          <a:noFill/>
        </p:spPr>
      </p:pic>
      <p:pic>
        <p:nvPicPr>
          <p:cNvPr id="90116" name="Picture 4" descr="C:\Users\Work\Desktop\сход 2019\инф ЭПМ\12 музеев готов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26"/>
            <a:ext cx="5028978" cy="4211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0117" name="Picture 5" descr="C:\Users\Work\Desktop\сход 2019\инф ЭПМ\12 музеев скрин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964" y="971553"/>
            <a:ext cx="4919036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9101" name="Picture 13" descr="C:\Users\Work\Desktop\сход 2019\инф ЭПМ\Диплом III степени Айпина Е.Э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580" y="4025650"/>
            <a:ext cx="1800200" cy="2475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9102" name="Picture 14" descr="C:\Users\Work\Desktop\сход 2019\инф ЭПМ\Диплом III степени Карымова Т.Ю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65" y="955675"/>
            <a:ext cx="2169371" cy="2983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9103" name="Picture 15" descr="C:\Users\Work\Desktop\сход 2019\инф ЭПМ\Диплом лауреатта III степени Казамкина З.С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4243" y="1091605"/>
            <a:ext cx="4508543" cy="3278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C:\Users\Work\Desktop\сход 2019\инф ЭПМ\диплом Донцовой О.А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124744"/>
            <a:ext cx="2006550" cy="2759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7" name="Picture 3" descr="C:\Users\Work\Desktop\сход 2019\инф ЭПМ\диплом за участи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4071" y="4149080"/>
            <a:ext cx="1800343" cy="2476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8" name="Picture 4" descr="C:\Users\Work\Desktop\сход 2019\инф ЭПМ\Диплом участника логотип года Айпина Е.Э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4797152"/>
            <a:ext cx="1903445" cy="1345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91138" name="Picture 2" descr="C:\Users\Work\Desktop\сход 2019\инф ЭПМ\изи тревел дом-музе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196752"/>
            <a:ext cx="4504800" cy="3450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1139" name="Picture 3" descr="C:\Users\Work\Desktop\сход 2019\инф ЭПМ\изи тревел парк-музе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6805" y="1196752"/>
            <a:ext cx="3869345" cy="2974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1140" name="Picture 4" descr="C:\Users\Work\Desktop\сход 2019\инф ЭПМ\Скрин сайта TripAdvis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214686"/>
            <a:ext cx="4290486" cy="3433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ГОД ТЕАТРА В РОССИИ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58417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" y="3816514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58" y="4005064"/>
            <a:ext cx="3691830" cy="2461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73602"/>
            <a:ext cx="3635896" cy="242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" y="1058417"/>
            <a:ext cx="3168352" cy="211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874483"/>
            <a:ext cx="1368152" cy="1626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18" y="1249480"/>
            <a:ext cx="1331640" cy="8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7158" y="214290"/>
            <a:ext cx="7148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ГОД СЕМЬИ В ХАНТЫ-МАНСИЙСКОМ 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АВТОНОМНОМ ОКРУГЕ-ЮГРЕ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55" y="3878957"/>
            <a:ext cx="3210084" cy="240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77" y="1227025"/>
            <a:ext cx="3240360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87" y="1700808"/>
            <a:ext cx="2195736" cy="1235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:\3.САФИНОЙ НА ПРОВЕРКУ\СХОД 2019\фото\DSC008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214686"/>
            <a:ext cx="3643338" cy="2041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786190"/>
            <a:ext cx="342835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" y="1146597"/>
            <a:ext cx="3453007" cy="2589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7"/>
          <p:cNvSpPr>
            <a:spLocks noChangeArrowheads="1"/>
          </p:cNvSpPr>
          <p:nvPr/>
        </p:nvSpPr>
        <p:spPr bwMode="auto">
          <a:xfrm>
            <a:off x="338138" y="1196975"/>
            <a:ext cx="8550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b="1" dirty="0">
                <a:solidFill>
                  <a:srgbClr val="013657"/>
                </a:solidFill>
              </a:rPr>
              <a:t>В рамках исполнения Указа Президента Российской Федерации </a:t>
            </a:r>
          </a:p>
          <a:p>
            <a:pPr algn="just" eaLnBrk="1" hangingPunct="1"/>
            <a:r>
              <a:rPr lang="ru-RU" altLang="ru-RU" b="1" dirty="0">
                <a:solidFill>
                  <a:srgbClr val="013657"/>
                </a:solidFill>
              </a:rPr>
              <a:t>от 07.05.2018 № 204 «О национальных целях и стратегических задачах развития Российской Федерации на период до 2024 года» городское поселение Новоаганск участвует в реализации мероприятий и достижении целевых показателей  следующих национальных проектов: 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124200"/>
            <a:ext cx="5937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933825"/>
            <a:ext cx="549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670425"/>
            <a:ext cx="644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D:\Users\Лариса\Desktop\МОИ ДОКУМЕНТЫ ОЭ\СОЦ.-ЭКОНОМ. РАЗВИТИЕ\НАЦ ПРОЕКТ\Презентация\2019_11_01(4)-2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661025"/>
            <a:ext cx="46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Прямоугольник 13"/>
          <p:cNvSpPr>
            <a:spLocks noChangeArrowheads="1"/>
          </p:cNvSpPr>
          <p:nvPr/>
        </p:nvSpPr>
        <p:spPr bwMode="auto">
          <a:xfrm>
            <a:off x="1250950" y="3098800"/>
            <a:ext cx="4294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25198"/>
                </a:solidFill>
              </a:rPr>
              <a:t>«Жильё и </a:t>
            </a:r>
          </a:p>
          <a:p>
            <a:pPr eaLnBrk="1" hangingPunct="1"/>
            <a:r>
              <a:rPr lang="ru-RU" altLang="ru-RU" b="1">
                <a:solidFill>
                  <a:srgbClr val="025198"/>
                </a:solidFill>
              </a:rPr>
              <a:t>городская среда»</a:t>
            </a:r>
          </a:p>
        </p:txBody>
      </p:sp>
      <p:sp>
        <p:nvSpPr>
          <p:cNvPr id="4105" name="Прямоугольник 14"/>
          <p:cNvSpPr>
            <a:spLocks noChangeArrowheads="1"/>
          </p:cNvSpPr>
          <p:nvPr/>
        </p:nvSpPr>
        <p:spPr bwMode="auto">
          <a:xfrm>
            <a:off x="1325563" y="4070350"/>
            <a:ext cx="1887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25198"/>
                </a:solidFill>
              </a:rPr>
              <a:t>«Демография»</a:t>
            </a:r>
            <a:endParaRPr lang="ru-RU" altLang="ru-RU">
              <a:solidFill>
                <a:srgbClr val="025198"/>
              </a:solidFill>
            </a:endParaRPr>
          </a:p>
        </p:txBody>
      </p:sp>
      <p:sp>
        <p:nvSpPr>
          <p:cNvPr id="4106" name="Прямоугольник 15"/>
          <p:cNvSpPr>
            <a:spLocks noChangeArrowheads="1"/>
          </p:cNvSpPr>
          <p:nvPr/>
        </p:nvSpPr>
        <p:spPr bwMode="auto">
          <a:xfrm>
            <a:off x="1312863" y="4884738"/>
            <a:ext cx="1489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25198"/>
                </a:solidFill>
              </a:rPr>
              <a:t>«Культура»</a:t>
            </a:r>
            <a:endParaRPr lang="ru-RU" altLang="ru-RU">
              <a:solidFill>
                <a:srgbClr val="025198"/>
              </a:solidFill>
            </a:endParaRPr>
          </a:p>
        </p:txBody>
      </p:sp>
      <p:sp>
        <p:nvSpPr>
          <p:cNvPr id="4107" name="Прямоугольник 16"/>
          <p:cNvSpPr>
            <a:spLocks noChangeArrowheads="1"/>
          </p:cNvSpPr>
          <p:nvPr/>
        </p:nvSpPr>
        <p:spPr bwMode="auto">
          <a:xfrm>
            <a:off x="1312863" y="5707063"/>
            <a:ext cx="1804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b="1">
                <a:solidFill>
                  <a:srgbClr val="025198"/>
                </a:solidFill>
              </a:rPr>
              <a:t>«Экология»</a:t>
            </a:r>
          </a:p>
        </p:txBody>
      </p:sp>
      <p:pic>
        <p:nvPicPr>
          <p:cNvPr id="4108" name="Picture 2" descr="D:\Users\Лариса\Desktop\МОИ ДОКУМЕНТЫ ОЭ\СОЦ.-ЭКОНОМ. РАЗВИТИЕ\НАЦ ПРОЕКТ\Презентация\майский указ 2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81300"/>
            <a:ext cx="56515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589713"/>
            <a:ext cx="755650" cy="268287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85720" y="28572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3004"/>
            <a:ext cx="4067944" cy="2711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58" y="3859328"/>
            <a:ext cx="4053730" cy="270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90" y="1052736"/>
            <a:ext cx="4001008" cy="2662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79769"/>
            <a:ext cx="3059034" cy="2035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92D050"/>
                </a:solidFill>
              </a:rPr>
              <a:t> 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9352" y="167733"/>
            <a:ext cx="6004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Исполнение доходной части бюджета поселения  за 2019 год, млн. рублей.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Picture 12" descr="https://static8.depositphotos.com/1378583/987/v/950/depositphotos_9878955-stock-illustration-gold-coin-grow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50743"/>
            <a:ext cx="5688632" cy="10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bukvi.ru/wp-content/uploads/2013/09/091313_1335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19" y="4686647"/>
            <a:ext cx="2492123" cy="187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757916"/>
              </p:ext>
            </p:extLst>
          </p:nvPr>
        </p:nvGraphicFramePr>
        <p:xfrm>
          <a:off x="0" y="1037542"/>
          <a:ext cx="8388350" cy="4131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92D050"/>
                </a:solidFill>
              </a:rPr>
              <a:t> 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61925"/>
            <a:ext cx="7561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Исполнение расходной части бюджета поселения в разрезе муниципальных программ за 2019 год, млн. рублей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096130"/>
              </p:ext>
            </p:extLst>
          </p:nvPr>
        </p:nvGraphicFramePr>
        <p:xfrm>
          <a:off x="18256" y="1054320"/>
          <a:ext cx="9125744" cy="5542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92D050"/>
                </a:solidFill>
              </a:rPr>
              <a:t> 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57166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ИНИЦИАТИВНОЕ БЮДЖЕТИРОВАНИЕ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17032"/>
            <a:ext cx="5572422" cy="270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7906"/>
            <a:ext cx="5256584" cy="2554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84784"/>
            <a:ext cx="2198018" cy="164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7217" y="5661248"/>
            <a:ext cx="5184576" cy="73866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на территории поселения реализуются 3</a:t>
            </a:r>
            <a:r>
              <a:rPr lang="ru-RU" sz="1400" b="1" dirty="0" smtClean="0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социально-значимых проекта </a:t>
            </a:r>
            <a:r>
              <a:rPr lang="ru-RU" sz="1400" b="1" dirty="0" smtClean="0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</a:t>
            </a:r>
            <a:r>
              <a:rPr lang="ru-RU" sz="1400" b="1" dirty="0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ёмкостью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135 миллионов рублей.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4367" y="407988"/>
            <a:ext cx="39608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ИНВЕСТИЦИИ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6" y="2636912"/>
            <a:ext cx="4824536" cy="271380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210747"/>
            <a:ext cx="7488832" cy="130074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400" b="1" dirty="0">
                <a:solidFill>
                  <a:srgbClr val="0C788E"/>
                </a:solidFill>
              </a:rPr>
              <a:t>Для улучшения инвестиционного климата и привлечения инвесторов</a:t>
            </a:r>
            <a:r>
              <a:rPr lang="ru-RU" sz="1400" b="1" dirty="0" smtClean="0">
                <a:solidFill>
                  <a:srgbClr val="0C788E"/>
                </a:solidFill>
              </a:rPr>
              <a:t>  </a:t>
            </a:r>
            <a:r>
              <a:rPr lang="ru-RU" sz="1400" b="1" dirty="0">
                <a:solidFill>
                  <a:srgbClr val="0C788E"/>
                </a:solidFill>
              </a:rPr>
              <a:t>на официальном сайте поселения </a:t>
            </a:r>
            <a:r>
              <a:rPr lang="ru-RU" sz="1400" b="1" dirty="0">
                <a:solidFill>
                  <a:srgbClr val="C00000"/>
                </a:solidFill>
              </a:rPr>
              <a:t>(</a:t>
            </a:r>
            <a:r>
              <a:rPr lang="en-US" sz="1400" b="1" dirty="0" err="1">
                <a:solidFill>
                  <a:srgbClr val="C00000"/>
                </a:solidFill>
              </a:rPr>
              <a:t>gp</a:t>
            </a:r>
            <a:r>
              <a:rPr lang="ru-RU" sz="1400" b="1" dirty="0">
                <a:solidFill>
                  <a:srgbClr val="C00000"/>
                </a:solidFill>
              </a:rPr>
              <a:t>-</a:t>
            </a:r>
            <a:r>
              <a:rPr lang="en-US" sz="1400" b="1" dirty="0">
                <a:solidFill>
                  <a:srgbClr val="C00000"/>
                </a:solidFill>
              </a:rPr>
              <a:t>novoagansk</a:t>
            </a:r>
            <a:r>
              <a:rPr lang="ru-RU" sz="1400" b="1" dirty="0">
                <a:solidFill>
                  <a:srgbClr val="C00000"/>
                </a:solidFill>
              </a:rPr>
              <a:t>.</a:t>
            </a:r>
            <a:r>
              <a:rPr lang="en-US" sz="1400" b="1" dirty="0" err="1">
                <a:solidFill>
                  <a:srgbClr val="C00000"/>
                </a:solidFill>
              </a:rPr>
              <a:t>ru</a:t>
            </a:r>
            <a:r>
              <a:rPr lang="ru-RU" sz="1400" b="1" dirty="0">
                <a:solidFill>
                  <a:srgbClr val="C00000"/>
                </a:solidFill>
              </a:rPr>
              <a:t>)</a:t>
            </a:r>
            <a:r>
              <a:rPr lang="ru-RU" sz="1400" b="1" dirty="0">
                <a:solidFill>
                  <a:srgbClr val="0C788E"/>
                </a:solidFill>
              </a:rPr>
              <a:t> в разделе "Инвестиционный портал" размещён Инвестиционный паспорт городского поселения Новоаганск, который содержит данные об экономическом потенциале и наличии земельных участков для реализации инвестиционных проектов</a:t>
            </a:r>
            <a:r>
              <a:rPr lang="ru-RU" sz="1400" b="1" dirty="0" smtClean="0">
                <a:solidFill>
                  <a:srgbClr val="0C788E"/>
                </a:solidFill>
              </a:rPr>
              <a:t>.</a:t>
            </a:r>
            <a:r>
              <a:rPr lang="ru-RU" sz="1400" b="1" dirty="0" smtClean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2D68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44" y="2668116"/>
            <a:ext cx="2485574" cy="1763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1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РАСПОРЯЖЕНИЕ ЗЕМЕЛЬНЫМИ УЧАСТКАМИ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Picture 15" descr="новоаганс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8572560" cy="538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ТРАНСПОРТНОЕ СООБЩЕНИЕ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93" y="4077072"/>
            <a:ext cx="4860032" cy="236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47198"/>
            <a:ext cx="5000628" cy="2430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933056"/>
            <a:ext cx="3593976" cy="2403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0" descr="АВТОСТАНЦ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285860"/>
            <a:ext cx="330636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ТЕРРИТОРИАЛЬНОЕ ОБЩЕСТВЕННОЕ САМОУПРАВЛЕНИЕ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63" name="Picture 3" descr="T:\3.САФИНОЙ НА ПРОВЕРКУ\3.Отделы и службы\ОПиКО\ТОС\zachem-nuzhen-to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880" y="1057697"/>
            <a:ext cx="5274295" cy="3686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1" y="1214422"/>
            <a:ext cx="1887761" cy="2517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6" y="3861048"/>
            <a:ext cx="2008559" cy="2678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62" y="4634144"/>
            <a:ext cx="2533468" cy="1900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КОЛЛЕГИАЛЬНЫЕ ОБЩЕСТВЕННЫЕ ОРГАНЫ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14546" y="1214422"/>
            <a:ext cx="557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организации, осуществляющие деятельность на территории городского поселения Новоаганск</a:t>
            </a:r>
            <a:endParaRPr lang="ru-RU" dirty="0"/>
          </a:p>
        </p:txBody>
      </p:sp>
      <p:sp>
        <p:nvSpPr>
          <p:cNvPr id="15" name="Капля 14"/>
          <p:cNvSpPr/>
          <p:nvPr/>
        </p:nvSpPr>
        <p:spPr>
          <a:xfrm>
            <a:off x="1071538" y="2071678"/>
            <a:ext cx="2357454" cy="857256"/>
          </a:xfrm>
          <a:prstGeom prst="teardrop">
            <a:avLst>
              <a:gd name="adj" fmla="val 10449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религиозные организации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Капля 15"/>
          <p:cNvSpPr/>
          <p:nvPr/>
        </p:nvSpPr>
        <p:spPr>
          <a:xfrm>
            <a:off x="6286512" y="2071678"/>
            <a:ext cx="2143140" cy="928694"/>
          </a:xfrm>
          <a:prstGeom prst="teardrop">
            <a:avLst>
              <a:gd name="adj" fmla="val 10449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общественные организации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158" y="3286124"/>
            <a:ext cx="2071702" cy="230832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Местная религиозная организация православный Приход храма в честь </a:t>
            </a:r>
            <a:r>
              <a:rPr lang="ru-RU" sz="1600" b="1" dirty="0" err="1" smtClean="0">
                <a:latin typeface="Monotype Corsiva" pitchFamily="66" charset="0"/>
              </a:rPr>
              <a:t>священномученника</a:t>
            </a:r>
            <a:r>
              <a:rPr lang="ru-RU" sz="1600" b="1" dirty="0" smtClean="0">
                <a:latin typeface="Monotype Corsiva" pitchFamily="66" charset="0"/>
              </a:rPr>
              <a:t>  </a:t>
            </a:r>
            <a:r>
              <a:rPr lang="ru-RU" sz="1600" b="1" dirty="0" err="1" smtClean="0">
                <a:latin typeface="Monotype Corsiva" pitchFamily="66" charset="0"/>
              </a:rPr>
              <a:t>Гермогена</a:t>
            </a:r>
            <a:r>
              <a:rPr lang="ru-RU" sz="1600" b="1" dirty="0" smtClean="0">
                <a:latin typeface="Monotype Corsiva" pitchFamily="66" charset="0"/>
              </a:rPr>
              <a:t> и всех </a:t>
            </a:r>
            <a:r>
              <a:rPr lang="ru-RU" sz="1600" b="1" dirty="0" err="1" smtClean="0">
                <a:latin typeface="Monotype Corsiva" pitchFamily="66" charset="0"/>
              </a:rPr>
              <a:t>новомученников</a:t>
            </a:r>
            <a:r>
              <a:rPr lang="ru-RU" sz="1600" b="1" dirty="0" smtClean="0">
                <a:latin typeface="Monotype Corsiva" pitchFamily="66" charset="0"/>
              </a:rPr>
              <a:t> и исповедников Российских</a:t>
            </a:r>
            <a:endParaRPr lang="ru-RU" sz="1600" b="1" dirty="0">
              <a:latin typeface="Monotype Corsiva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4810" y="3357562"/>
            <a:ext cx="187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Нижневартовское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районное отделение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3929066"/>
            <a:ext cx="1285884" cy="144831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500438"/>
            <a:ext cx="2000264" cy="122225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5214950"/>
            <a:ext cx="3163786" cy="1285883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 rot="16200000" flipH="1">
            <a:off x="7965305" y="3250405"/>
            <a:ext cx="428628" cy="214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5643570" y="3929066"/>
            <a:ext cx="185738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00298" y="3357562"/>
            <a:ext cx="1423630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Местная мусульманская религиозная организация  </a:t>
            </a:r>
            <a:r>
              <a:rPr lang="ru-RU" sz="1600" b="1" dirty="0" err="1" smtClean="0">
                <a:latin typeface="Monotype Corsiva" pitchFamily="66" charset="0"/>
              </a:rPr>
              <a:t>Махалля</a:t>
            </a:r>
            <a:endParaRPr lang="ru-RU" sz="1600" b="1" dirty="0">
              <a:latin typeface="Monotype Corsiva" pitchFamily="66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16200000" flipH="1">
            <a:off x="2928926" y="3000372"/>
            <a:ext cx="42862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0800000" flipV="1">
            <a:off x="5286380" y="2857496"/>
            <a:ext cx="92869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 flipV="1">
            <a:off x="785786" y="2786058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84909"/>
            <a:ext cx="3290085" cy="2467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1" y="1268760"/>
            <a:ext cx="2987824" cy="2240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93096"/>
            <a:ext cx="2843808" cy="21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187958"/>
            <a:ext cx="3124175" cy="2343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3419872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7158" y="357166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ДЕМОГРАФИЯ</a:t>
            </a:r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157921"/>
              </p:ext>
            </p:extLst>
          </p:nvPr>
        </p:nvGraphicFramePr>
        <p:xfrm>
          <a:off x="227013" y="1989138"/>
          <a:ext cx="5468937" cy="237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16098"/>
              </p:ext>
            </p:extLst>
          </p:nvPr>
        </p:nvGraphicFramePr>
        <p:xfrm>
          <a:off x="250825" y="4425950"/>
          <a:ext cx="5357813" cy="223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950" y="1222375"/>
            <a:ext cx="63357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По состоянию на 01.01.2019 численность населения городского поселения Новоаганск составила</a:t>
            </a:r>
            <a:r>
              <a:rPr lang="ru-RU" sz="1600" b="1" dirty="0">
                <a:solidFill>
                  <a:srgbClr val="21677D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10 029 </a:t>
            </a:r>
            <a:r>
              <a:rPr lang="ru-RU" sz="1600" b="1" dirty="0">
                <a:solidFill>
                  <a:srgbClr val="002060"/>
                </a:solidFill>
              </a:rPr>
              <a:t>человек</a:t>
            </a: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5921375" y="2924175"/>
            <a:ext cx="30543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02060"/>
                </a:solidFill>
              </a:rPr>
              <a:t>Структура населения городского поселения Новоаганск</a:t>
            </a:r>
          </a:p>
        </p:txBody>
      </p:sp>
      <p:graphicFrame>
        <p:nvGraphicFramePr>
          <p:cNvPr id="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623838"/>
              </p:ext>
            </p:extLst>
          </p:nvPr>
        </p:nvGraphicFramePr>
        <p:xfrm>
          <a:off x="5688013" y="3709988"/>
          <a:ext cx="3260725" cy="280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130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168400"/>
            <a:ext cx="18176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46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4" y="1185923"/>
            <a:ext cx="4059943" cy="2283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56992"/>
            <a:ext cx="2282721" cy="3043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94" y="1238706"/>
            <a:ext cx="2411760" cy="1808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7" y="3717032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19" y="1540176"/>
            <a:ext cx="2009800" cy="150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4" y="3818400"/>
            <a:ext cx="3312368" cy="248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ОБРАЩЕНИЯ ГРАЖДАН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7072330" y="1500174"/>
          <a:ext cx="2214578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799731"/>
              </p:ext>
            </p:extLst>
          </p:nvPr>
        </p:nvGraphicFramePr>
        <p:xfrm>
          <a:off x="3175" y="1124744"/>
          <a:ext cx="7215238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НАКАЗЫ ИЗБИРАТЕЛЕЙ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585377"/>
              </p:ext>
            </p:extLst>
          </p:nvPr>
        </p:nvGraphicFramePr>
        <p:xfrm>
          <a:off x="571472" y="1219200"/>
          <a:ext cx="8115328" cy="5138757"/>
        </p:xfrm>
        <a:graphic>
          <a:graphicData uri="http://schemas.openxmlformats.org/drawingml/2006/table">
            <a:tbl>
              <a:tblPr/>
              <a:tblGrid>
                <a:gridCol w="8115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домов в с. Варьёган, пгт. Новоаганск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Чистая вода в с. Варьёган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Установка видеокамер в с. Варьёган (обеспечение безопасности по центральным улицам, въезд-выезд)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Контейнерные площадки и раздельный сбор мусора с. Варьёган, пгт. Новоаганск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Расширение дороги в с. Варьёган по ул. Айваседа Мэру, устройство бордюров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14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Обустройство лыжной трассы, трассы для скандинавской ходьбы, дополнительное освещение зоны отдыха на месте существующей лыжни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Обустройство парковочных мест возле образовательных учреждений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Необходимы платные услуги сантехников и электриков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635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 возле домов (проезды, парковки, пешеходные дорожки) по: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ул. Транспортная, д. 1,2;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ул. Мелик - Карамова, д. 2;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ул. Энтузиастов;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ул. Мира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1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Пешеходная дорожка по ул. Магылорская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Провести работу с собственником по сносу здания конторы «Аган-Бурение» на центральной площади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1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Оказать помощь в восстановлении освещения в гаражном кооперативе (Центральная, Техснаб)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Обустроить – реконструировать пляжную зону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 ул. Губкина, д. 1 (парковка, детская площадка)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МФЦ (необходимость в дополнительном специалисте, другом помещении большей площадью)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Дорога по ул. Первомайская к домам № 56,57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08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муниципальных домов в с. Варьеган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>
                            <a:alpha val="79999"/>
                          </a:schemeClr>
                        </a:gs>
                        <a:gs pos="100000">
                          <a:srgbClr val="66FFFF">
                            <a:alpha val="39998"/>
                          </a:srgb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75 ЛЕТ ПОБЕДЫ В ВЕЛИКОЙ ОТЕЧЕСТВЕННОЙ ВОЙНЕ 1941-1945 ГОДОВ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" y="1031501"/>
            <a:ext cx="4011552" cy="2007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12" y="5013176"/>
            <a:ext cx="6012160" cy="1512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1" y="1031501"/>
            <a:ext cx="2924944" cy="2193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F:\Фото\2019 год\9 мая 2019 (бабушки)\DSCN90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4619"/>
            <a:ext cx="2198861" cy="1649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7" y="4994473"/>
            <a:ext cx="2198618" cy="1375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18" y="3064619"/>
            <a:ext cx="2843808" cy="1895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22" y="1200365"/>
            <a:ext cx="1349896" cy="2024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1" y="3064619"/>
            <a:ext cx="1421904" cy="21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22" y="3879557"/>
            <a:ext cx="1447736" cy="965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120 ЛЕТ СЕЛУ ВАРЬЕГАН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151772"/>
            <a:ext cx="2396778" cy="1598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59048"/>
            <a:ext cx="2754889" cy="184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45" y="1178802"/>
            <a:ext cx="2315730" cy="1544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1" y="2852937"/>
            <a:ext cx="2659198" cy="1765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40" y="2850101"/>
            <a:ext cx="2544539" cy="1908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12" y="3088045"/>
            <a:ext cx="2580159" cy="1720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4" y="4639002"/>
            <a:ext cx="2598650" cy="1910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18" y="4845563"/>
            <a:ext cx="2915816" cy="164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57" y="4951436"/>
            <a:ext cx="2476104" cy="1597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5"/>
                </a:solidFill>
              </a:rPr>
              <a:t> 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116013" y="1917700"/>
            <a:ext cx="6696075" cy="2735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36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</a:t>
            </a:r>
            <a:r>
              <a:rPr lang="en-US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9340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УРОВЕНЬ ЖИЗНИ НАСЕЛЕНИЯ</a:t>
            </a:r>
          </a:p>
        </p:txBody>
      </p:sp>
      <p:graphicFrame>
        <p:nvGraphicFramePr>
          <p:cNvPr id="4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379346"/>
              </p:ext>
            </p:extLst>
          </p:nvPr>
        </p:nvGraphicFramePr>
        <p:xfrm>
          <a:off x="4067175" y="1125538"/>
          <a:ext cx="3487738" cy="345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727460"/>
              </p:ext>
            </p:extLst>
          </p:nvPr>
        </p:nvGraphicFramePr>
        <p:xfrm>
          <a:off x="467544" y="2996952"/>
          <a:ext cx="331261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153" name="Picture 9" descr="D:\Users\Лариса\Desktop\МОИ ДОКУМЕНТЫ ОЭ\СОЦ.-ЭКОНОМ. РАЗВИТИЕ\Информация о Соц.-эконом.развитии\Для отчета главы перед жителями\2019\Презентация шаблон\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79963"/>
            <a:ext cx="2497998" cy="14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Users\Лариса\Desktop\МОИ ДОКУМЕНТЫ ОЭ\СОЦ.-ЭКОНОМ. РАЗВИТИЕ\Информация о Соц.-эконом.развитии\Для отчета главы перед жителями\2019\Презентация шаблон\HTB1aMsnKpXXXXXxXFXXq6xXFXXX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2304256" cy="207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D:\Users\Лариса\Desktop\МОИ ДОКУМЕНТЫ ОЭ\СОЦ.-ЭКОНОМ. РАЗВИТИЕ\Информация о Соц.-эконом.развитии\Для отчета главы перед жителями\2019\Презентация шаблон\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6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096"/>
            <a:ext cx="9144000" cy="558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РЫНОК ТРУДА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7558" y="1053096"/>
            <a:ext cx="3712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21677D"/>
                </a:solidFill>
              </a:rPr>
              <a:t>Показатели безработицы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21677D"/>
                </a:solidFill>
              </a:rPr>
              <a:t>в 2017 – 2019 годах</a:t>
            </a:r>
            <a:endParaRPr lang="ru-RU" sz="1600" b="1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053097"/>
            <a:ext cx="3712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21677D"/>
                </a:solidFill>
              </a:rPr>
              <a:t>Показатели занятости населения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21677D"/>
                </a:solidFill>
              </a:rPr>
              <a:t>в 2017 – 2019 годах</a:t>
            </a:r>
            <a:endParaRPr lang="ru-RU" sz="1600" b="1" dirty="0"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9377" y="5157192"/>
            <a:ext cx="4091111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реализации </a:t>
            </a:r>
            <a:r>
              <a:rPr lang="ru-RU" sz="1400" b="1" dirty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1400" b="1" dirty="0" smtClean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 – Югры «Содействие </a:t>
            </a:r>
            <a:r>
              <a:rPr lang="ru-RU" sz="1400" b="1" dirty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населения в Ханты-Мансийском автономном округе – Югре на 2018-2025 годы и на период до 2030 года</a:t>
            </a:r>
            <a:r>
              <a:rPr lang="ru-RU" sz="1400" b="1" dirty="0" smtClean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734088"/>
              </p:ext>
            </p:extLst>
          </p:nvPr>
        </p:nvGraphicFramePr>
        <p:xfrm>
          <a:off x="251334" y="1637872"/>
          <a:ext cx="4248720" cy="3519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87704"/>
              </p:ext>
            </p:extLst>
          </p:nvPr>
        </p:nvGraphicFramePr>
        <p:xfrm>
          <a:off x="4586676" y="1772816"/>
          <a:ext cx="4290201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30138" y="5372635"/>
            <a:ext cx="4091111" cy="954107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поселения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r>
              <a:rPr lang="ru-RU" sz="14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задолженность по оплате труда в организациях и предприятиях различных форм </a:t>
            </a:r>
            <a:r>
              <a:rPr lang="ru-RU" sz="1400" b="1" dirty="0" smtClean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собственности.</a:t>
            </a:r>
            <a:endParaRPr lang="ru-RU" sz="1400" b="1" dirty="0">
              <a:solidFill>
                <a:srgbClr val="2D68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3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288" y="407988"/>
            <a:ext cx="39608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МАЛЫЙ БИЗНЕС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61287789"/>
              </p:ext>
            </p:extLst>
          </p:nvPr>
        </p:nvGraphicFramePr>
        <p:xfrm>
          <a:off x="6328720" y="1628460"/>
          <a:ext cx="2330299" cy="189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1158775"/>
            <a:ext cx="709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Численность работающих в малом бизнесе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5856" y="1628800"/>
            <a:ext cx="2721823" cy="648072"/>
          </a:xfrm>
          <a:prstGeom prst="roundRect">
            <a:avLst/>
          </a:prstGeom>
          <a:effectLst/>
          <a:scene3d>
            <a:camera prst="orthographicFront"/>
            <a:lightRig rig="balanced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работающих на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малого бизнеса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5855" y="2636912"/>
            <a:ext cx="2721823" cy="882406"/>
          </a:xfrm>
          <a:prstGeom prst="roundRect">
            <a:avLst/>
          </a:prstGeom>
          <a:scene3d>
            <a:camera prst="orthographicFront"/>
            <a:lightRig rig="balanced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работающих у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предпринимателей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1334026"/>
              </p:ext>
            </p:extLst>
          </p:nvPr>
        </p:nvGraphicFramePr>
        <p:xfrm>
          <a:off x="395288" y="1404996"/>
          <a:ext cx="2448520" cy="871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36833790"/>
              </p:ext>
            </p:extLst>
          </p:nvPr>
        </p:nvGraphicFramePr>
        <p:xfrm>
          <a:off x="372706" y="2636913"/>
          <a:ext cx="232708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6030622" y="1849453"/>
            <a:ext cx="288509" cy="17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5997679" y="3056289"/>
            <a:ext cx="288509" cy="17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75855" y="3934507"/>
            <a:ext cx="4314377" cy="107721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конкурентных процедур в 2019 году администрацией поселения заключено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sz="16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контрактов с субъектами малого бизнеса.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7733" y="5463599"/>
            <a:ext cx="6680472" cy="98488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поставленная Губернатором автономного округа по увеличению доли закупок у малого и среднего бизнеса до 35 % успешно выполнена. В городском поселении Новоаганск данный показатель составил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46,53 %</a:t>
            </a:r>
            <a:r>
              <a:rPr lang="ru-RU" sz="14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совокупного объёма закупок.</a:t>
            </a:r>
          </a:p>
        </p:txBody>
      </p:sp>
      <p:pic>
        <p:nvPicPr>
          <p:cNvPr id="7175" name="Picture 7" descr="D:\Users\Лариса\Desktop\МОИ ДОКУМЕНТЫ ОЭ\СОЦ.-ЭКОНОМ. РАЗВИТИЕ\Информация о Соц.-эконом.развитии\Для отчета главы перед жителями\2019\Презентация шаблон\Secr_-Aux_-Cont_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4" y="3645024"/>
            <a:ext cx="263211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xmlns="" id="{1ABE11BF-33A5-4653-A144-CCCBACF58C30}"/>
              </a:ext>
            </a:extLst>
          </p:cNvPr>
          <p:cNvSpPr txBox="1">
            <a:spLocks/>
          </p:cNvSpPr>
          <p:nvPr/>
        </p:nvSpPr>
        <p:spPr>
          <a:xfrm>
            <a:off x="355327" y="1052736"/>
            <a:ext cx="7342622" cy="576064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Перечень региональных проектов, </a:t>
            </a:r>
          </a:p>
          <a:p>
            <a:pPr algn="ctr" fontAlgn="auto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входящих в состав портфеля</a:t>
            </a:r>
            <a:endParaRPr lang="ru-RU" sz="1800" b="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 «ДЕМОГРАФИЯ»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Users\Лариса\Desktop\МОИ ДОКУМЕНТЫ ОЭ\СОЦ.-ЭКОНОМ. РАЗВИТИЕ\НАЦ ПРОЕКТ\Презентация\Логотип3-1-1024x682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4" y="6160636"/>
            <a:ext cx="1705748" cy="4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4120" y="3861048"/>
            <a:ext cx="3667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«СПОРТ – НОРМА  ЖИЗНИ»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D:\Users\Лариса\Desktop\МОИ ДОКУМЕНТЫ ОЭ\СОЦ.-ЭКОНОМ. РАЗВИТИЕ\Информация о Соц.-эконом.развитии\Для отчета главы перед жителями\2019\Презентация шаблон\2016-summer-olympics-basketball-silhouette-clip-art-rio-olympic-sport-silhouette-basket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6" y="4437112"/>
            <a:ext cx="1559956" cy="15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Лариса\Desktop\МОИ ДОКУМЕНТЫ ОЭ\СОЦ.-ЭКОНОМ. РАЗВИТИЕ\Информация о Соц.-эконом.развитии\Для отчета главы перед жителями\2019\Презентация шаблон\hello_html_m434975a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40" y="4664599"/>
            <a:ext cx="2724787" cy="17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916832"/>
            <a:ext cx="6912768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увеличения продолжительности жизни, </a:t>
            </a:r>
            <a:r>
              <a:rPr lang="ru-RU" b="1" dirty="0" smtClean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улучшения </a:t>
            </a:r>
            <a:r>
              <a:rPr lang="ru-RU" b="1" dirty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демографической ситуации, </a:t>
            </a:r>
            <a:r>
              <a:rPr lang="ru-RU" b="1" dirty="0" smtClean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b="1" dirty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портфеля проектов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 </a:t>
            </a:r>
            <a:r>
              <a:rPr lang="ru-RU" b="1" dirty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поселение Новоаганск принимает участие в достижении показателей регионального проекта</a:t>
            </a:r>
            <a:r>
              <a:rPr lang="ru-RU" b="1" dirty="0" smtClean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0C78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4" y="1152129"/>
            <a:ext cx="3816423" cy="2862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25" y="4191499"/>
            <a:ext cx="2963549" cy="222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29" y="3967099"/>
            <a:ext cx="3323590" cy="249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6613"/>
            <a:ext cx="3920648" cy="2940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214282" y="285728"/>
            <a:ext cx="698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СПОРТ – НОРМА ЖИЗНИ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Picture 2" descr="D:\Users\Лариса\Desktop\МОИ ДОКУМЕНТЫ ОЭ\СОЦ.-ЭКОНОМ. РАЗВИТИЕ\НАЦ ПРОЕКТ\Презентация\Логотип3-1-1024x682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" y="6148342"/>
            <a:ext cx="1705748" cy="4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Лариса\Desktop\МОИ ДОКУМЕНТЫ ОЭ\СОЦ.-ЭКОНОМ. РАЗВИТИЕ\Информация о Соц.-эконом.развитии\Для отчета главы перед жителями\2019\Презентация шаблон\logo_festwinterspor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3" y="4640977"/>
            <a:ext cx="1526030" cy="114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5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redeterminado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9EE0F7"/>
    </a:accent4>
    <a:accent5>
      <a:srgbClr val="FFB279"/>
    </a:accent5>
    <a:accent6>
      <a:srgbClr val="F14124"/>
    </a:accent6>
    <a:hlink>
      <a:srgbClr val="56C7AA"/>
    </a:hlink>
    <a:folHlink>
      <a:srgbClr val="59A8D1"/>
    </a:folHlink>
  </a:clrScheme>
  <a:fontScheme name="Метрополи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полия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00000"/>
              <a:lumMod val="110000"/>
            </a:schemeClr>
          </a:gs>
          <a:gs pos="50000">
            <a:schemeClr val="phClr">
              <a:tint val="75000"/>
              <a:satMod val="101000"/>
              <a:lumMod val="105000"/>
            </a:schemeClr>
          </a:gs>
          <a:gs pos="100000">
            <a:schemeClr val="phClr">
              <a:tint val="82000"/>
              <a:satMod val="104000"/>
              <a:lumMod val="105000"/>
            </a:schemeClr>
          </a:gs>
        </a:gsLst>
        <a:lin ang="2700000" scaled="0"/>
      </a:gradFill>
      <a:gradFill rotWithShape="1">
        <a:gsLst>
          <a:gs pos="0">
            <a:schemeClr val="phClr">
              <a:tint val="97000"/>
              <a:satMod val="100000"/>
              <a:lumMod val="102000"/>
            </a:schemeClr>
          </a:gs>
          <a:gs pos="50000">
            <a:schemeClr val="phClr">
              <a:shade val="100000"/>
              <a:satMod val="100000"/>
              <a:lumMod val="100000"/>
            </a:schemeClr>
          </a:gs>
          <a:gs pos="100000">
            <a:schemeClr val="phClr">
              <a:shade val="80000"/>
              <a:satMod val="100000"/>
              <a:lumMod val="99000"/>
            </a:schemeClr>
          </a:gs>
        </a:gsLst>
        <a:lin ang="27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solidFill>
        <a:schemeClr val="phClr">
          <a:shade val="95000"/>
          <a:satMod val="170000"/>
        </a:schemeClr>
      </a:soli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8767</TotalTime>
  <Words>1083</Words>
  <Application>Microsoft Office PowerPoint</Application>
  <PresentationFormat>Экран (4:3)</PresentationFormat>
  <Paragraphs>199</Paragraphs>
  <Slides>45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1_Diseño predeterminado</vt:lpstr>
      <vt:lpstr>2_Diseño predeterminado</vt:lpstr>
      <vt:lpstr>4_Diseño predeterminado</vt:lpstr>
      <vt:lpstr>Diseño predeterminado</vt:lpstr>
      <vt:lpstr>Отчет главы городского поселения Новоаганск о результатах своей деятельности, деятельности администрации городского поселения, в том числе о решении вопросов, поставленных Советом депутатов поселения в 2019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Мальцева</cp:lastModifiedBy>
  <cp:revision>890</cp:revision>
  <dcterms:created xsi:type="dcterms:W3CDTF">2010-05-23T14:28:12Z</dcterms:created>
  <dcterms:modified xsi:type="dcterms:W3CDTF">2020-01-29T04:22:15Z</dcterms:modified>
</cp:coreProperties>
</file>