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harts/chart7.xml" ContentType="application/vnd.openxmlformats-officedocument.drawingml.chart+xml"/>
  <Override PartName="/ppt/charts/chart3.xml" ContentType="application/vnd.openxmlformats-officedocument.drawingml.chart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charts/chart8.xml" ContentType="application/vnd.openxmlformats-officedocument.drawingml.char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diagrams/layout2.xml" ContentType="application/vnd.openxmlformats-officedocument.drawingml.diagramLayou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charts/chart5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</p:sldMasterIdLst>
  <p:notesMasterIdLst>
    <p:notesMasterId r:id="rId46"/>
  </p:notesMasterIdLst>
  <p:sldIdLst>
    <p:sldId id="256" r:id="rId4"/>
    <p:sldId id="258" r:id="rId5"/>
    <p:sldId id="328" r:id="rId6"/>
    <p:sldId id="330" r:id="rId7"/>
    <p:sldId id="257" r:id="rId8"/>
    <p:sldId id="332" r:id="rId9"/>
    <p:sldId id="321" r:id="rId10"/>
    <p:sldId id="336" r:id="rId11"/>
    <p:sldId id="338" r:id="rId12"/>
    <p:sldId id="340" r:id="rId13"/>
    <p:sldId id="342" r:id="rId14"/>
    <p:sldId id="344" r:id="rId15"/>
    <p:sldId id="279" r:id="rId16"/>
    <p:sldId id="274" r:id="rId17"/>
    <p:sldId id="348" r:id="rId18"/>
    <p:sldId id="262" r:id="rId19"/>
    <p:sldId id="276" r:id="rId20"/>
    <p:sldId id="261" r:id="rId21"/>
    <p:sldId id="278" r:id="rId22"/>
    <p:sldId id="310" r:id="rId23"/>
    <p:sldId id="283" r:id="rId24"/>
    <p:sldId id="347" r:id="rId25"/>
    <p:sldId id="284" r:id="rId26"/>
    <p:sldId id="286" r:id="rId27"/>
    <p:sldId id="287" r:id="rId28"/>
    <p:sldId id="313" r:id="rId29"/>
    <p:sldId id="312" r:id="rId30"/>
    <p:sldId id="315" r:id="rId31"/>
    <p:sldId id="314" r:id="rId32"/>
    <p:sldId id="316" r:id="rId33"/>
    <p:sldId id="334" r:id="rId34"/>
    <p:sldId id="297" r:id="rId35"/>
    <p:sldId id="298" r:id="rId36"/>
    <p:sldId id="346" r:id="rId37"/>
    <p:sldId id="300" r:id="rId38"/>
    <p:sldId id="301" r:id="rId39"/>
    <p:sldId id="319" r:id="rId40"/>
    <p:sldId id="318" r:id="rId41"/>
    <p:sldId id="303" r:id="rId42"/>
    <p:sldId id="304" r:id="rId43"/>
    <p:sldId id="305" r:id="rId44"/>
    <p:sldId id="309" r:id="rId45"/>
  </p:sldIdLst>
  <p:sldSz cx="9144000" cy="6858000" type="screen4x3"/>
  <p:notesSz cx="6797675" cy="9926638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AB0D7"/>
    <a:srgbClr val="FF9900"/>
    <a:srgbClr val="0A5F70"/>
    <a:srgbClr val="00FFCC"/>
    <a:srgbClr val="FFFFCC"/>
    <a:srgbClr val="025198"/>
    <a:srgbClr val="F66900"/>
    <a:srgbClr val="DAEDEF"/>
    <a:srgbClr val="0C788E"/>
    <a:srgbClr val="0A627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316" autoAdjust="0"/>
    <p:restoredTop sz="97829" autoAdjust="0"/>
  </p:normalViewPr>
  <p:slideViewPr>
    <p:cSldViewPr>
      <p:cViewPr varScale="1">
        <p:scale>
          <a:sx n="115" d="100"/>
          <a:sy n="115" d="100"/>
        </p:scale>
        <p:origin x="-157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&#1051;&#1072;&#1088;&#1080;&#1089;&#1072;\Desktop\&#1052;&#1054;&#1048;%20&#1044;&#1054;&#1050;&#1059;&#1052;&#1045;&#1053;&#1058;&#1067;%20&#1054;&#1069;\&#1057;&#1054;&#1062;.-&#1069;&#1050;&#1054;&#1053;&#1054;&#1052;.%20&#1056;&#1040;&#1047;&#1042;&#1048;&#1058;&#1048;&#1045;\&#1048;&#1085;&#1092;&#1086;&#1088;&#1084;&#1072;&#1094;&#1080;&#1103;%20&#1086;%20&#1057;&#1086;&#1094;.-&#1101;&#1082;&#1086;&#1085;&#1086;&#1084;.&#1088;&#1072;&#1079;&#1074;&#1080;&#1090;&#1080;&#1080;\&#1044;&#1083;&#1103;%20&#1086;&#1090;&#1095;&#1077;&#1090;&#1072;%20&#1075;&#1083;&#1072;&#1074;&#1099;%20&#1087;&#1077;&#1088;&#1077;&#1076;%20&#1078;&#1080;&#1090;&#1077;&#1083;&#1103;&#1084;&#1080;\2021\&#1044;&#1080;&#1072;&#1075;&#1088;.%20&#1076;&#1083;&#1103;%20&#1086;&#1090;&#1095;&#1105;&#1090;&#1072;%20&#1075;&#1083;&#1072;&#1074;&#1099;%20&#1079;&#1072;%202021%20&#1075;&#1086;&#1076;%20%20&#1054;&#1069;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ork\Desktop\&#1057;&#1093;&#1086;&#1076;\&#1089;&#1093;&#1086;&#1076;%202022\&#1076;&#1080;&#1072;&#1075;&#1088;&#1072;&#1084;&#1084;&#1099;__%20&#1103;.xls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ork\Desktop\&#1057;&#1093;&#1086;&#1076;\&#1089;&#1093;&#1086;&#1076;%202022\&#1076;&#1080;&#1072;&#1075;&#1088;&#1072;&#1084;&#1084;&#1099;__%20&#1103;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&#1051;&#1072;&#1088;&#1080;&#1089;&#1072;\Desktop\&#1052;&#1054;&#1048;%20&#1044;&#1054;&#1050;&#1059;&#1052;&#1045;&#1053;&#1058;&#1067;%20&#1054;&#1069;\&#1057;&#1054;&#1062;.-&#1069;&#1050;&#1054;&#1053;&#1054;&#1052;.%20&#1056;&#1040;&#1047;&#1042;&#1048;&#1058;&#1048;&#1045;\&#1048;&#1085;&#1092;&#1086;&#1088;&#1084;&#1072;&#1094;&#1080;&#1103;%20&#1086;%20&#1057;&#1086;&#1094;.-&#1101;&#1082;&#1086;&#1085;&#1086;&#1084;.&#1088;&#1072;&#1079;&#1074;&#1080;&#1090;&#1080;&#1080;\&#1044;&#1083;&#1103;%20&#1086;&#1090;&#1095;&#1077;&#1090;&#1072;%20&#1075;&#1083;&#1072;&#1074;&#1099;%20&#1087;&#1077;&#1088;&#1077;&#1076;%20&#1078;&#1080;&#1090;&#1077;&#1083;&#1103;&#1084;&#1080;\2022\&#1044;&#1080;&#1072;&#1075;&#1088;.%20&#1076;&#1083;&#1103;%20&#1086;&#1090;&#1095;&#1105;&#1090;&#1072;%20&#1075;&#1083;&#1072;&#1074;&#1099;%20&#1079;&#1072;%202022%20&#1075;&#1086;&#1076;%20%20&#1054;&#1069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&#1051;&#1072;&#1088;&#1080;&#1089;&#1072;\Desktop\&#1052;&#1054;&#1048;%20&#1044;&#1054;&#1050;&#1059;&#1052;&#1045;&#1053;&#1058;&#1067;%20&#1054;&#1069;\&#1057;&#1054;&#1062;.-&#1069;&#1050;&#1054;&#1053;&#1054;&#1052;.%20&#1056;&#1040;&#1047;&#1042;&#1048;&#1058;&#1048;&#1045;\&#1048;&#1085;&#1092;&#1086;&#1088;&#1084;&#1072;&#1094;&#1080;&#1103;%20&#1086;%20&#1057;&#1086;&#1094;.-&#1101;&#1082;&#1086;&#1085;&#1086;&#1084;.&#1088;&#1072;&#1079;&#1074;&#1080;&#1090;&#1080;&#1080;\&#1044;&#1083;&#1103;%20&#1086;&#1090;&#1095;&#1077;&#1090;&#1072;%20&#1075;&#1083;&#1072;&#1074;&#1099;%20&#1087;&#1077;&#1088;&#1077;&#1076;%20&#1078;&#1080;&#1090;&#1077;&#1083;&#1103;&#1084;&#1080;\2022\&#1044;&#1080;&#1072;&#1075;&#1088;.%20&#1076;&#1083;&#1103;%20&#1086;&#1090;&#1095;&#1105;&#1090;&#1072;%20&#1075;&#1083;&#1072;&#1074;&#1099;%20&#1079;&#1072;%202022%20&#1075;&#1086;&#1076;%20%20&#1054;&#1069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&#1051;&#1072;&#1088;&#1080;&#1089;&#1072;\Desktop\&#1052;&#1054;&#1048;%20&#1044;&#1054;&#1050;&#1059;&#1052;&#1045;&#1053;&#1058;&#1067;%20&#1054;&#1069;\&#1057;&#1054;&#1062;.-&#1069;&#1050;&#1054;&#1053;&#1054;&#1052;.%20&#1056;&#1040;&#1047;&#1042;&#1048;&#1058;&#1048;&#1045;\&#1048;&#1085;&#1092;&#1086;&#1088;&#1084;&#1072;&#1094;&#1080;&#1103;%20&#1086;%20&#1057;&#1086;&#1094;.-&#1101;&#1082;&#1086;&#1085;&#1086;&#1084;.&#1088;&#1072;&#1079;&#1074;&#1080;&#1090;&#1080;&#1080;\&#1044;&#1083;&#1103;%20&#1086;&#1090;&#1095;&#1077;&#1090;&#1072;%20&#1075;&#1083;&#1072;&#1074;&#1099;%20&#1087;&#1077;&#1088;&#1077;&#1076;%20&#1078;&#1080;&#1090;&#1077;&#1083;&#1103;&#1084;&#1080;\2022\&#1044;&#1080;&#1072;&#1075;&#1088;.%20&#1076;&#1083;&#1103;%20&#1086;&#1090;&#1095;&#1105;&#1090;&#1072;%20&#1075;&#1083;&#1072;&#1074;&#1099;%20&#1079;&#1072;%202022%20&#1075;&#1086;&#1076;%20%20&#1054;&#1069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ork\Desktop\&#1057;&#1093;&#1086;&#1076;\&#1089;&#1093;&#1086;&#1076;%202022\&#1076;&#1080;&#1072;&#1075;&#1088;&#1072;&#1084;&#1084;&#1099;__%20&#1103;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'демография (2)'!$J$1</c:f>
              <c:strCache>
                <c:ptCount val="1"/>
                <c:pt idx="0">
                  <c:v>Родилось</c:v>
                </c:pt>
              </c:strCache>
            </c:strRef>
          </c:tx>
          <c:dLbls>
            <c:spPr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'демография (2)'!$I$4:$I$6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'демография (2)'!$J$4:$J$6</c:f>
              <c:numCache>
                <c:formatCode>General</c:formatCode>
                <c:ptCount val="3"/>
                <c:pt idx="0">
                  <c:v>56</c:v>
                </c:pt>
                <c:pt idx="1">
                  <c:v>71</c:v>
                </c:pt>
                <c:pt idx="2">
                  <c:v>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190-4E6F-978A-13BBD2A67C50}"/>
            </c:ext>
          </c:extLst>
        </c:ser>
        <c:ser>
          <c:idx val="1"/>
          <c:order val="1"/>
          <c:tx>
            <c:strRef>
              <c:f>'демография (2)'!$K$1</c:f>
              <c:strCache>
                <c:ptCount val="1"/>
                <c:pt idx="0">
                  <c:v>Умерло</c:v>
                </c:pt>
              </c:strCache>
            </c:strRef>
          </c:tx>
          <c:dLbls>
            <c:spPr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2"/>
                </a:solidFill>
              </a:ln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'демография (2)'!$I$4:$I$6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'демография (2)'!$K$4:$K$6</c:f>
              <c:numCache>
                <c:formatCode>General</c:formatCode>
                <c:ptCount val="3"/>
                <c:pt idx="0">
                  <c:v>60</c:v>
                </c:pt>
                <c:pt idx="1">
                  <c:v>96</c:v>
                </c:pt>
                <c:pt idx="2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190-4E6F-978A-13BBD2A67C50}"/>
            </c:ext>
          </c:extLst>
        </c:ser>
        <c:gapWidth val="75"/>
        <c:overlap val="-25"/>
        <c:axId val="80111872"/>
        <c:axId val="80138240"/>
      </c:barChart>
      <c:scatterChart>
        <c:scatterStyle val="smoothMarker"/>
        <c:ser>
          <c:idx val="2"/>
          <c:order val="2"/>
          <c:tx>
            <c:strRef>
              <c:f>'демография (2)'!$L$1</c:f>
              <c:strCache>
                <c:ptCount val="1"/>
                <c:pt idx="0">
                  <c:v>Естественный прирост</c:v>
                </c:pt>
              </c:strCache>
            </c:strRef>
          </c:tx>
          <c:xVal>
            <c:strRef>
              <c:f>'демография (2)'!$I$4:$I$6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xVal>
          <c:yVal>
            <c:numRef>
              <c:f>'демография (2)'!$L$4:$L$6</c:f>
              <c:numCache>
                <c:formatCode>General</c:formatCode>
                <c:ptCount val="3"/>
                <c:pt idx="0">
                  <c:v>-4</c:v>
                </c:pt>
                <c:pt idx="1">
                  <c:v>-25</c:v>
                </c:pt>
                <c:pt idx="2">
                  <c:v>-14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5190-4E6F-978A-13BBD2A67C50}"/>
            </c:ext>
          </c:extLst>
        </c:ser>
        <c:axId val="80141312"/>
        <c:axId val="80139776"/>
      </c:scatterChart>
      <c:catAx>
        <c:axId val="80111872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80138240"/>
        <c:crosses val="autoZero"/>
        <c:auto val="1"/>
        <c:lblAlgn val="ctr"/>
        <c:lblOffset val="100"/>
      </c:catAx>
      <c:valAx>
        <c:axId val="8013824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b="1">
                <a:solidFill>
                  <a:srgbClr val="0A5F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80111872"/>
        <c:crosses val="autoZero"/>
        <c:crossBetween val="between"/>
      </c:valAx>
      <c:valAx>
        <c:axId val="80139776"/>
        <c:scaling>
          <c:orientation val="minMax"/>
        </c:scaling>
        <c:axPos val="r"/>
        <c:numFmt formatCode="General" sourceLinked="1"/>
        <c:tickLblPos val="nextTo"/>
        <c:txPr>
          <a:bodyPr/>
          <a:lstStyle/>
          <a:p>
            <a:pPr>
              <a:defRPr b="1">
                <a:solidFill>
                  <a:srgbClr val="0A5F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80141312"/>
        <c:crosses val="max"/>
        <c:crossBetween val="midCat"/>
      </c:valAx>
      <c:valAx>
        <c:axId val="80141312"/>
        <c:scaling>
          <c:orientation val="minMax"/>
        </c:scaling>
        <c:delete val="1"/>
        <c:axPos val="b"/>
        <c:tickLblPos val="nextTo"/>
        <c:crossAx val="80139776"/>
        <c:crosses val="autoZero"/>
        <c:crossBetween val="midCat"/>
      </c:valAx>
    </c:plotArea>
    <c:legend>
      <c:legendPos val="b"/>
      <c:layout/>
      <c:txPr>
        <a:bodyPr/>
        <a:lstStyle/>
        <a:p>
          <a:pPr>
            <a:defRPr sz="1200" b="1">
              <a:solidFill>
                <a:srgbClr val="0A5F70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roundedCorners val="1"/>
  <c:style val="26"/>
  <c:chart>
    <c:title>
      <c:tx>
        <c:rich>
          <a:bodyPr/>
          <a:lstStyle/>
          <a:p>
            <a:pPr>
              <a:defRPr/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Анализ</a:t>
            </a:r>
            <a:r>
              <a:rPr lang="ru-RU" sz="1400" b="1" baseline="0">
                <a:latin typeface="Times New Roman" pitchFamily="18" charset="0"/>
                <a:cs typeface="Times New Roman" pitchFamily="18" charset="0"/>
              </a:rPr>
              <a:t> обращений граждан за 2022 год</a:t>
            </a:r>
            <a:endParaRPr lang="ru-RU" sz="1400" b="1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3201828579374606"/>
          <c:y val="0"/>
        </c:manualLayout>
      </c:layout>
    </c:title>
    <c:plotArea>
      <c:layout>
        <c:manualLayout>
          <c:layoutTarget val="inner"/>
          <c:xMode val="edge"/>
          <c:yMode val="edge"/>
          <c:x val="7.2799509332856574E-2"/>
          <c:y val="0.31101081670122432"/>
          <c:w val="0.7243754795551226"/>
          <c:h val="0.54863309291508244"/>
        </c:manualLayout>
      </c:layout>
      <c:ofPieChart>
        <c:ofPieType val="pie"/>
        <c:varyColors val="1"/>
        <c:ser>
          <c:idx val="0"/>
          <c:order val="0"/>
          <c:spPr>
            <a:ln w="9525" cap="flat">
              <a:round/>
            </a:ln>
          </c:spPr>
          <c:explosion val="6"/>
          <c:dLbls>
            <c:dLbl>
              <c:idx val="0"/>
              <c:layout>
                <c:manualLayout>
                  <c:x val="-2.3573710321484757E-2"/>
                  <c:y val="7.832339464524019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Здравоохранение. Физическая культура и спорт. Туризм
6
3,6</a:t>
                    </a:r>
                    <a:r>
                      <a:rPr lang="ru-RU" baseline="0"/>
                      <a:t> </a:t>
                    </a:r>
                    <a:r>
                      <a:rPr lang="ru-RU"/>
                      <a:t>%</a:t>
                    </a:r>
                  </a:p>
                </c:rich>
              </c:tx>
              <c:spPr>
                <a:gradFill>
                  <a:gsLst>
                    <a:gs pos="0">
                      <a:srgbClr val="4F81BD">
                        <a:tint val="66000"/>
                        <a:satMod val="160000"/>
                      </a:srgbClr>
                    </a:gs>
                    <a:gs pos="50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ln w="9525" cap="flat">
                  <a:solidFill>
                    <a:srgbClr val="9BBB59">
                      <a:lumMod val="75000"/>
                    </a:srgbClr>
                  </a:solidFill>
                  <a:round/>
                </a:ln>
              </c:spPr>
              <c:dLblPos val="bestFit"/>
            </c:dLbl>
            <c:dLbl>
              <c:idx val="1"/>
              <c:layout>
                <c:manualLayout>
                  <c:x val="3.0626966331195357E-3"/>
                  <c:y val="7.0284897748039976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Безопасность и охрана правопорядка
6
3,6</a:t>
                    </a:r>
                    <a:r>
                      <a:rPr lang="ru-RU" baseline="0"/>
                      <a:t> </a:t>
                    </a:r>
                    <a:r>
                      <a:rPr lang="ru-RU"/>
                      <a:t>%</a:t>
                    </a:r>
                  </a:p>
                </c:rich>
              </c:tx>
              <c:spPr>
                <a:gradFill>
                  <a:gsLst>
                    <a:gs pos="0">
                      <a:srgbClr val="4F81BD">
                        <a:tint val="66000"/>
                        <a:satMod val="160000"/>
                      </a:srgbClr>
                    </a:gs>
                    <a:gs pos="50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ln w="9525" cap="flat">
                  <a:solidFill>
                    <a:srgbClr val="9BBB59">
                      <a:lumMod val="75000"/>
                    </a:srgbClr>
                  </a:solidFill>
                  <a:round/>
                </a:ln>
              </c:spPr>
              <c:dLblPos val="bestFit"/>
            </c:dLbl>
            <c:dLbl>
              <c:idx val="2"/>
              <c:layout>
                <c:manualLayout>
                  <c:x val="4.1939655689589246E-2"/>
                  <c:y val="-8.3798538592905793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Жилищные вопросы
103
61,6</a:t>
                    </a:r>
                    <a:r>
                      <a:rPr lang="ru-RU" baseline="0"/>
                      <a:t> </a:t>
                    </a:r>
                    <a:r>
                      <a:rPr lang="ru-RU"/>
                      <a:t>%</a:t>
                    </a:r>
                  </a:p>
                </c:rich>
              </c:tx>
              <c:spPr>
                <a:gradFill>
                  <a:gsLst>
                    <a:gs pos="0">
                      <a:srgbClr val="4F81BD">
                        <a:tint val="66000"/>
                        <a:satMod val="160000"/>
                      </a:srgbClr>
                    </a:gs>
                    <a:gs pos="50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ln w="9525" cap="flat">
                  <a:solidFill>
                    <a:srgbClr val="9BBB59">
                      <a:lumMod val="75000"/>
                    </a:srgbClr>
                  </a:solidFill>
                  <a:round/>
                </a:ln>
              </c:spPr>
              <c:dLblPos val="bestFit"/>
            </c:dLbl>
            <c:dLbl>
              <c:idx val="3"/>
              <c:layout>
                <c:manualLayout>
                  <c:x val="-2.149916690877219E-2"/>
                  <c:y val="1.2197134485814477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Основы гос. управления
4
2,4 %</a:t>
                    </a:r>
                  </a:p>
                </c:rich>
              </c:tx>
              <c:spPr>
                <a:gradFill>
                  <a:gsLst>
                    <a:gs pos="0">
                      <a:srgbClr val="4F81BD">
                        <a:tint val="66000"/>
                        <a:satMod val="160000"/>
                      </a:srgbClr>
                    </a:gs>
                    <a:gs pos="50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ln w="9525" cap="flat">
                  <a:solidFill>
                    <a:srgbClr val="9BBB59">
                      <a:lumMod val="75000"/>
                    </a:srgbClr>
                  </a:solidFill>
                  <a:round/>
                </a:ln>
              </c:spPr>
              <c:dLblPos val="bestFit"/>
            </c:dLbl>
            <c:dLbl>
              <c:idx val="4"/>
              <c:layout>
                <c:manualLayout>
                  <c:x val="-2.7227556820298131E-3"/>
                  <c:y val="-0.12814386085422691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Социальное обеспечение
6
3,6</a:t>
                    </a:r>
                    <a:r>
                      <a:rPr lang="ru-RU" baseline="0"/>
                      <a:t> </a:t>
                    </a:r>
                    <a:r>
                      <a:rPr lang="ru-RU"/>
                      <a:t>%</a:t>
                    </a:r>
                  </a:p>
                </c:rich>
              </c:tx>
              <c:spPr>
                <a:gradFill>
                  <a:gsLst>
                    <a:gs pos="0">
                      <a:srgbClr val="4F81BD">
                        <a:tint val="66000"/>
                        <a:satMod val="160000"/>
                      </a:srgbClr>
                    </a:gs>
                    <a:gs pos="50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ln w="9525" cap="flat">
                  <a:solidFill>
                    <a:srgbClr val="9BBB59">
                      <a:lumMod val="75000"/>
                    </a:srgbClr>
                  </a:solidFill>
                  <a:round/>
                </a:ln>
              </c:spPr>
              <c:dLblPos val="bestFit"/>
            </c:dLbl>
            <c:dLbl>
              <c:idx val="5"/>
              <c:layout>
                <c:manualLayout>
                  <c:x val="-7.44804912630955E-2"/>
                  <c:y val="-8.3811413718681074E-3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Труд и занятость населения
8
4,8 %</a:t>
                    </a:r>
                  </a:p>
                </c:rich>
              </c:tx>
              <c:spPr>
                <a:gradFill>
                  <a:gsLst>
                    <a:gs pos="0">
                      <a:srgbClr val="4F81BD">
                        <a:tint val="66000"/>
                        <a:satMod val="160000"/>
                      </a:srgbClr>
                    </a:gs>
                    <a:gs pos="50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ln w="9525" cap="flat">
                  <a:solidFill>
                    <a:srgbClr val="9BBB59">
                      <a:lumMod val="75000"/>
                    </a:srgbClr>
                  </a:solidFill>
                  <a:round/>
                </a:ln>
              </c:spPr>
              <c:dLblPos val="bestFit"/>
            </c:dLbl>
            <c:dLbl>
              <c:idx val="6"/>
              <c:layout>
                <c:manualLayout>
                  <c:x val="-2.9450209452295286E-2"/>
                  <c:y val="-3.913941290456628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Вопросы хоз. деятельности
17
10,2 %</a:t>
                    </a:r>
                  </a:p>
                </c:rich>
              </c:tx>
              <c:spPr>
                <a:gradFill>
                  <a:gsLst>
                    <a:gs pos="0">
                      <a:srgbClr val="4F81BD">
                        <a:tint val="66000"/>
                        <a:satMod val="160000"/>
                      </a:srgbClr>
                    </a:gs>
                    <a:gs pos="50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ln w="9525" cap="flat">
                  <a:solidFill>
                    <a:srgbClr val="9BBB59">
                      <a:lumMod val="75000"/>
                    </a:srgbClr>
                  </a:solidFill>
                  <a:round/>
                </a:ln>
              </c:spPr>
              <c:dLblPos val="bestFit"/>
            </c:dLbl>
            <c:dLbl>
              <c:idx val="7"/>
              <c:layout>
                <c:manualLayout>
                  <c:x val="4.6915593041572418E-2"/>
                  <c:y val="-0.13636365333109371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Конституц. строй
4
2,4 %</a:t>
                    </a:r>
                  </a:p>
                </c:rich>
              </c:tx>
              <c:spPr>
                <a:gradFill>
                  <a:gsLst>
                    <a:gs pos="0">
                      <a:srgbClr val="4F81BD">
                        <a:tint val="66000"/>
                        <a:satMod val="160000"/>
                      </a:srgbClr>
                    </a:gs>
                    <a:gs pos="50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ln w="9525" cap="flat">
                  <a:solidFill>
                    <a:srgbClr val="9BBB59">
                      <a:lumMod val="75000"/>
                    </a:srgbClr>
                  </a:solidFill>
                  <a:round/>
                </a:ln>
              </c:spPr>
              <c:dLblPos val="bestFit"/>
            </c:dLbl>
            <c:dLbl>
              <c:idx val="8"/>
              <c:layout>
                <c:manualLayout>
                  <c:x val="1.1340370533153569E-2"/>
                  <c:y val="-1.844512570015987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Прир. ресурсы и охрана окр. среды
6
3,6</a:t>
                    </a:r>
                    <a:r>
                      <a:rPr lang="ru-RU" baseline="0"/>
                      <a:t> </a:t>
                    </a:r>
                    <a:r>
                      <a:rPr lang="ru-RU"/>
                      <a:t>%</a:t>
                    </a:r>
                  </a:p>
                </c:rich>
              </c:tx>
              <c:spPr>
                <a:gradFill>
                  <a:gsLst>
                    <a:gs pos="0">
                      <a:srgbClr val="4F81BD">
                        <a:tint val="66000"/>
                        <a:satMod val="160000"/>
                      </a:srgbClr>
                    </a:gs>
                    <a:gs pos="50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ln w="9525" cap="flat">
                  <a:solidFill>
                    <a:srgbClr val="9BBB59">
                      <a:lumMod val="75000"/>
                    </a:srgbClr>
                  </a:solidFill>
                  <a:round/>
                </a:ln>
              </c:spPr>
              <c:dLblPos val="bestFit"/>
            </c:dLbl>
            <c:dLbl>
              <c:idx val="9"/>
              <c:layout>
                <c:manualLayout>
                  <c:x val="4.8015852323095376E-3"/>
                  <c:y val="-2.2624756719626549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Информация и информатизация
4
2,4 %</a:t>
                    </a:r>
                  </a:p>
                </c:rich>
              </c:tx>
              <c:spPr>
                <a:gradFill>
                  <a:gsLst>
                    <a:gs pos="0">
                      <a:srgbClr val="4F81BD">
                        <a:tint val="66000"/>
                        <a:satMod val="160000"/>
                      </a:srgbClr>
                    </a:gs>
                    <a:gs pos="50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ln w="9525" cap="flat">
                  <a:solidFill>
                    <a:srgbClr val="9BBB59">
                      <a:lumMod val="75000"/>
                    </a:srgbClr>
                  </a:solidFill>
                  <a:round/>
                </a:ln>
              </c:spPr>
              <c:dLblPos val="bestFit"/>
            </c:dLbl>
            <c:dLbl>
              <c:idx val="10"/>
              <c:layout>
                <c:manualLayout>
                  <c:x val="1.5540733952187812E-2"/>
                  <c:y val="2.053678247804624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/>
                      <a:t>Образование. Наука. Культура
3
1,8</a:t>
                    </a:r>
                    <a:r>
                      <a:rPr lang="ru-RU" baseline="0"/>
                      <a:t> </a:t>
                    </a:r>
                    <a:r>
                      <a:rPr lang="ru-RU"/>
                      <a:t>%</a:t>
                    </a:r>
                  </a:p>
                </c:rich>
              </c:tx>
              <c:spPr>
                <a:gradFill>
                  <a:gsLst>
                    <a:gs pos="0">
                      <a:srgbClr val="4F81BD">
                        <a:tint val="66000"/>
                        <a:satMod val="160000"/>
                      </a:srgbClr>
                    </a:gs>
                    <a:gs pos="50000">
                      <a:srgbClr val="4F81BD">
                        <a:tint val="44500"/>
                        <a:satMod val="160000"/>
                      </a:srgbClr>
                    </a:gs>
                    <a:gs pos="100000">
                      <a:srgbClr val="4F81BD">
                        <a:tint val="23500"/>
                        <a:satMod val="160000"/>
                      </a:srgbClr>
                    </a:gs>
                  </a:gsLst>
                  <a:lin ang="5400000" scaled="0"/>
                </a:gradFill>
                <a:ln w="9525" cap="flat">
                  <a:solidFill>
                    <a:srgbClr val="9BBB59">
                      <a:lumMod val="75000"/>
                    </a:srgbClr>
                  </a:solidFill>
                  <a:round/>
                </a:ln>
              </c:spPr>
              <c:dLblPos val="bestFit"/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ru-RU"/>
                      <a:t>Другой
39
23,4%</a:t>
                    </a:r>
                  </a:p>
                </c:rich>
              </c:tx>
              <c:showVal val="1"/>
              <c:showCatName val="1"/>
              <c:showPercent val="1"/>
            </c:dLbl>
            <c:spPr>
              <a:gradFill>
                <a:gsLst>
                  <a:gs pos="0">
                    <a:srgbClr val="4F81BD">
                      <a:tint val="66000"/>
                      <a:satMod val="160000"/>
                    </a:srgbClr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9525" cap="flat">
                <a:solidFill>
                  <a:srgbClr val="9BBB59">
                    <a:lumMod val="75000"/>
                  </a:srgbClr>
                </a:solidFill>
                <a:round/>
              </a:ln>
            </c:spPr>
            <c:showVal val="1"/>
            <c:showCatName val="1"/>
            <c:showPercent val="1"/>
            <c:showLeaderLines val="1"/>
          </c:dLbls>
          <c:cat>
            <c:strRef>
              <c:f>'Соц.сфера '!$A$31:$A$41</c:f>
              <c:strCache>
                <c:ptCount val="11"/>
                <c:pt idx="0">
                  <c:v>Здравоохранение. Физическая культура и спорт. Туризм</c:v>
                </c:pt>
                <c:pt idx="1">
                  <c:v>Безопасность и охрана правопорядка</c:v>
                </c:pt>
                <c:pt idx="2">
                  <c:v>Жилищные вопросы</c:v>
                </c:pt>
                <c:pt idx="3">
                  <c:v>Основы гос. управления</c:v>
                </c:pt>
                <c:pt idx="4">
                  <c:v>Социальное обеспечение</c:v>
                </c:pt>
                <c:pt idx="5">
                  <c:v>Труд и занятость населения</c:v>
                </c:pt>
                <c:pt idx="6">
                  <c:v>Вопросы хоз. деятельности</c:v>
                </c:pt>
                <c:pt idx="7">
                  <c:v>Конституц. строй</c:v>
                </c:pt>
                <c:pt idx="8">
                  <c:v>Прир. ресурсы и охрана окр. среды</c:v>
                </c:pt>
                <c:pt idx="9">
                  <c:v>Информация и информатизация</c:v>
                </c:pt>
                <c:pt idx="10">
                  <c:v>Образование. Наука. Культура</c:v>
                </c:pt>
              </c:strCache>
            </c:strRef>
          </c:cat>
          <c:val>
            <c:numRef>
              <c:f>'Соц.сфера '!$B$31:$B$41</c:f>
              <c:numCache>
                <c:formatCode>General</c:formatCode>
                <c:ptCount val="11"/>
                <c:pt idx="0">
                  <c:v>6</c:v>
                </c:pt>
                <c:pt idx="1">
                  <c:v>6</c:v>
                </c:pt>
                <c:pt idx="2">
                  <c:v>103</c:v>
                </c:pt>
                <c:pt idx="3">
                  <c:v>4</c:v>
                </c:pt>
                <c:pt idx="4">
                  <c:v>6</c:v>
                </c:pt>
                <c:pt idx="5">
                  <c:v>8</c:v>
                </c:pt>
                <c:pt idx="6">
                  <c:v>17</c:v>
                </c:pt>
                <c:pt idx="7">
                  <c:v>4</c:v>
                </c:pt>
                <c:pt idx="8">
                  <c:v>6</c:v>
                </c:pt>
                <c:pt idx="9">
                  <c:v>4</c:v>
                </c:pt>
                <c:pt idx="10">
                  <c:v>3</c:v>
                </c:pt>
              </c:numCache>
            </c:numRef>
          </c:val>
        </c:ser>
        <c:dLbls>
          <c:showPercent val="1"/>
        </c:dLbls>
        <c:gapWidth val="182"/>
        <c:splitType val="val"/>
        <c:splitPos val="7"/>
        <c:secondPieSize val="68"/>
        <c:serLines/>
      </c:ofPieChart>
      <c:spPr>
        <a:noFill/>
        <a:ln w="25400">
          <a:noFill/>
        </a:ln>
      </c:spPr>
    </c:plotArea>
    <c:legend>
      <c:legendPos val="t"/>
      <c:layout>
        <c:manualLayout>
          <c:xMode val="edge"/>
          <c:yMode val="edge"/>
          <c:x val="8.0203120305326073E-2"/>
          <c:y val="6.5829315762024027E-2"/>
          <c:w val="0.85987360851416816"/>
          <c:h val="0.1691250386916498"/>
        </c:manualLayout>
      </c:layout>
      <c:txPr>
        <a:bodyPr/>
        <a:lstStyle/>
        <a:p>
          <a:pPr>
            <a:defRPr sz="11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gradFill flip="none" rotWithShape="1">
      <a:gsLst>
        <a:gs pos="0">
          <a:srgbClr val="A8F6B1"/>
        </a:gs>
        <a:gs pos="64999">
          <a:srgbClr val="F0EBD5"/>
        </a:gs>
        <a:gs pos="100000">
          <a:srgbClr val="D1C39F"/>
        </a:gs>
      </a:gsLst>
      <a:path path="circle">
        <a:fillToRect l="100000" t="100000"/>
      </a:path>
      <a:tileRect r="-100000" b="-100000"/>
    </a:gradFill>
    <a:ln w="28575" cap="rnd">
      <a:noFill/>
      <a:round/>
    </a:ln>
    <a:effectLst>
      <a:outerShdw blurRad="50800" dist="38100" dir="8100000" algn="tr" rotWithShape="0">
        <a:prstClr val="black">
          <a:alpha val="60000"/>
        </a:prstClr>
      </a:outerShdw>
    </a:effectLst>
    <a:scene3d>
      <a:camera prst="orthographicFront"/>
      <a:lightRig rig="threePt" dir="t"/>
    </a:scene3d>
    <a:sp3d>
      <a:bevelT w="44450"/>
    </a:sp3d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 dirty="0"/>
              <a:t>Обращения граждан поселения, ед.</a:t>
            </a:r>
          </a:p>
        </c:rich>
      </c:tx>
      <c:layout>
        <c:manualLayout>
          <c:xMode val="edge"/>
          <c:yMode val="edge"/>
          <c:x val="0.11558141187182785"/>
          <c:y val="1.5135802074126216E-2"/>
        </c:manualLayout>
      </c:layout>
      <c:spPr>
        <a:noFill/>
        <a:ln w="25400">
          <a:noFill/>
        </a:ln>
      </c:spPr>
    </c:title>
    <c:view3D>
      <c:depthPercent val="100"/>
      <c:rAngAx val="1"/>
    </c:view3D>
    <c:floor>
      <c:spPr>
        <a:gradFill flip="none" rotWithShape="1"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lin ang="5400000" scaled="0"/>
          <a:tileRect r="-100000" b="-100000"/>
        </a:gradFill>
      </c:spPr>
    </c:floor>
    <c:plotArea>
      <c:layout>
        <c:manualLayout>
          <c:layoutTarget val="inner"/>
          <c:xMode val="edge"/>
          <c:yMode val="edge"/>
          <c:x val="5.5749176343689047E-2"/>
          <c:y val="0.10913719109046716"/>
          <c:w val="0.86759655684866077"/>
          <c:h val="0.6497469981199917"/>
        </c:manualLayout>
      </c:layout>
      <c:bar3DChart>
        <c:barDir val="col"/>
        <c:grouping val="clustered"/>
        <c:ser>
          <c:idx val="0"/>
          <c:order val="0"/>
          <c:tx>
            <c:strRef>
              <c:f>'Соц.сфера '!$B$2</c:f>
              <c:strCache>
                <c:ptCount val="1"/>
                <c:pt idx="0">
                  <c:v>Письменные обращения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dLbl>
              <c:idx val="0"/>
              <c:layout>
                <c:manualLayout>
                  <c:x val="0"/>
                  <c:y val="-2.5316455696202528E-2"/>
                </c:manualLayout>
              </c:layout>
              <c:showVal val="1"/>
            </c:dLbl>
            <c:dLbl>
              <c:idx val="1"/>
              <c:layout>
                <c:manualLayout>
                  <c:x val="2.3148148148148147E-3"/>
                  <c:y val="-2.8129395218002808E-2"/>
                </c:manualLayout>
              </c:layout>
              <c:showVal val="1"/>
            </c:dLbl>
            <c:dLbl>
              <c:idx val="2"/>
              <c:layout>
                <c:manualLayout>
                  <c:x val="4.6294473607465716E-3"/>
                  <c:y val="-1.9690576652602102E-2"/>
                </c:manualLayout>
              </c:layout>
              <c:showVal val="1"/>
            </c:dLbl>
            <c:spPr>
              <a:gradFill flip="none" rotWithShape="1">
                <a:gsLst>
                  <a:gs pos="0">
                    <a:srgbClr val="A8F6B1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32DA52"/>
                </a:solidFill>
              </a:ln>
            </c:spPr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strRef>
              <c:f>'Соц.сфера '!$A$4:$A$6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'Соц.сфера '!$B$4:$B$6</c:f>
              <c:numCache>
                <c:formatCode>General</c:formatCode>
                <c:ptCount val="3"/>
                <c:pt idx="0">
                  <c:v>114</c:v>
                </c:pt>
                <c:pt idx="1">
                  <c:v>120</c:v>
                </c:pt>
                <c:pt idx="2">
                  <c:v>55</c:v>
                </c:pt>
              </c:numCache>
            </c:numRef>
          </c:val>
        </c:ser>
        <c:ser>
          <c:idx val="1"/>
          <c:order val="1"/>
          <c:tx>
            <c:strRef>
              <c:f>'Соц.сфера '!$C$2</c:f>
              <c:strCache>
                <c:ptCount val="1"/>
                <c:pt idx="0">
                  <c:v>Устные обращения</c:v>
                </c:pt>
              </c:strCache>
            </c:strRef>
          </c:tx>
          <c:spPr>
            <a:solidFill>
              <a:srgbClr val="778FD3"/>
            </a:solidFill>
          </c:spPr>
          <c:dLbls>
            <c:dLbl>
              <c:idx val="0"/>
              <c:layout>
                <c:manualLayout>
                  <c:x val="6.9444444444444788E-3"/>
                  <c:y val="-2.8129395218002808E-2"/>
                </c:manualLayout>
              </c:layout>
              <c:showVal val="1"/>
            </c:dLbl>
            <c:dLbl>
              <c:idx val="1"/>
              <c:layout>
                <c:manualLayout>
                  <c:x val="4.6296296296296589E-3"/>
                  <c:y val="-2.5316455696202528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2.5316455696202528E-2"/>
                </c:manualLayout>
              </c:layout>
              <c:showVal val="1"/>
            </c:dLbl>
            <c:spPr>
              <a:gradFill flip="none" rotWithShape="1">
                <a:gsLst>
                  <a:gs pos="0">
                    <a:srgbClr val="A8F6B1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32DA52"/>
                </a:solidFill>
              </a:ln>
            </c:spPr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strRef>
              <c:f>'Соц.сфера '!$A$4:$A$6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'Соц.сфера '!$C$4:$C$6</c:f>
              <c:numCache>
                <c:formatCode>General</c:formatCode>
                <c:ptCount val="3"/>
                <c:pt idx="0">
                  <c:v>155</c:v>
                </c:pt>
                <c:pt idx="1">
                  <c:v>163</c:v>
                </c:pt>
                <c:pt idx="2">
                  <c:v>112</c:v>
                </c:pt>
              </c:numCache>
            </c:numRef>
          </c:val>
        </c:ser>
        <c:shape val="cylinder"/>
        <c:axId val="98699136"/>
        <c:axId val="98700672"/>
        <c:axId val="0"/>
      </c:bar3DChart>
      <c:catAx>
        <c:axId val="98699136"/>
        <c:scaling>
          <c:orientation val="minMax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98700672"/>
        <c:crosses val="autoZero"/>
        <c:auto val="1"/>
        <c:lblAlgn val="ctr"/>
        <c:lblOffset val="100"/>
      </c:catAx>
      <c:valAx>
        <c:axId val="98700672"/>
        <c:scaling>
          <c:orientation val="minMax"/>
        </c:scaling>
        <c:delete val="1"/>
        <c:axPos val="l"/>
        <c:numFmt formatCode="General" sourceLinked="1"/>
        <c:tickLblPos val="nextTo"/>
        <c:crossAx val="986991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9252415165081432"/>
          <c:y val="0.82990725224270434"/>
          <c:w val="0.43902493895580191"/>
          <c:h val="0.1548547591717893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'демография (2)'!$J$7</c:f>
              <c:strCache>
                <c:ptCount val="1"/>
                <c:pt idx="0">
                  <c:v>Прибыло</c:v>
                </c:pt>
              </c:strCache>
            </c:strRef>
          </c:tx>
          <c:dLbls>
            <c:spPr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'демография (2)'!$I$10:$I$12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'демография (2)'!$J$10:$J$12</c:f>
              <c:numCache>
                <c:formatCode>General</c:formatCode>
                <c:ptCount val="3"/>
                <c:pt idx="0">
                  <c:v>320</c:v>
                </c:pt>
                <c:pt idx="1">
                  <c:v>303</c:v>
                </c:pt>
                <c:pt idx="2">
                  <c:v>224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C34-4760-8622-576102E6A0C7}"/>
            </c:ext>
          </c:extLst>
        </c:ser>
        <c:ser>
          <c:idx val="1"/>
          <c:order val="1"/>
          <c:tx>
            <c:strRef>
              <c:f>'демография (2)'!$K$7</c:f>
              <c:strCache>
                <c:ptCount val="1"/>
                <c:pt idx="0">
                  <c:v>Выбыло</c:v>
                </c:pt>
              </c:strCache>
            </c:strRef>
          </c:tx>
          <c:cat>
            <c:strRef>
              <c:f>'демография (2)'!$I$10:$I$12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cat>
          <c:val>
            <c:numRef>
              <c:f>'демография (2)'!$K$10:$K$12</c:f>
              <c:numCache>
                <c:formatCode>General</c:formatCode>
                <c:ptCount val="3"/>
                <c:pt idx="0">
                  <c:v>338</c:v>
                </c:pt>
                <c:pt idx="1">
                  <c:v>316</c:v>
                </c:pt>
                <c:pt idx="2">
                  <c:v>251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C34-4760-8622-576102E6A0C7}"/>
            </c:ext>
          </c:extLst>
        </c:ser>
        <c:gapWidth val="75"/>
        <c:overlap val="-25"/>
        <c:axId val="78325632"/>
        <c:axId val="78327168"/>
      </c:barChart>
      <c:scatterChart>
        <c:scatterStyle val="smoothMarker"/>
        <c:ser>
          <c:idx val="2"/>
          <c:order val="2"/>
          <c:tx>
            <c:strRef>
              <c:f>'демография (2)'!$L$7</c:f>
              <c:strCache>
                <c:ptCount val="1"/>
                <c:pt idx="0">
                  <c:v>Миграционный прирост (убыль)</c:v>
                </c:pt>
              </c:strCache>
            </c:strRef>
          </c:tx>
          <c:xVal>
            <c:strRef>
              <c:f>'демография (2)'!$I$10:$I$12</c:f>
              <c:strCache>
                <c:ptCount val="3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</c:strCache>
            </c:strRef>
          </c:xVal>
          <c:yVal>
            <c:numRef>
              <c:f>'демография (2)'!$L$10:$L$12</c:f>
              <c:numCache>
                <c:formatCode>General</c:formatCode>
                <c:ptCount val="3"/>
                <c:pt idx="0">
                  <c:v>18</c:v>
                </c:pt>
                <c:pt idx="1">
                  <c:v>13</c:v>
                </c:pt>
                <c:pt idx="2">
                  <c:v>27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5C34-4760-8622-576102E6A0C7}"/>
            </c:ext>
          </c:extLst>
        </c:ser>
        <c:axId val="78350976"/>
        <c:axId val="78349440"/>
      </c:scatterChart>
      <c:catAx>
        <c:axId val="78325632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 b="1">
                <a:solidFill>
                  <a:srgbClr val="0A5F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78327168"/>
        <c:crosses val="autoZero"/>
        <c:auto val="1"/>
        <c:lblAlgn val="ctr"/>
        <c:lblOffset val="100"/>
      </c:catAx>
      <c:valAx>
        <c:axId val="7832716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b="1">
                <a:solidFill>
                  <a:srgbClr val="0A5F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78325632"/>
        <c:crosses val="autoZero"/>
        <c:crossBetween val="between"/>
      </c:valAx>
      <c:valAx>
        <c:axId val="78349440"/>
        <c:scaling>
          <c:orientation val="minMax"/>
        </c:scaling>
        <c:axPos val="r"/>
        <c:numFmt formatCode="General" sourceLinked="1"/>
        <c:tickLblPos val="nextTo"/>
        <c:txPr>
          <a:bodyPr/>
          <a:lstStyle/>
          <a:p>
            <a:pPr>
              <a:defRPr b="1">
                <a:solidFill>
                  <a:srgbClr val="0A5F7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78350976"/>
        <c:crosses val="max"/>
        <c:crossBetween val="midCat"/>
      </c:valAx>
      <c:valAx>
        <c:axId val="78350976"/>
        <c:scaling>
          <c:orientation val="minMax"/>
        </c:scaling>
        <c:delete val="1"/>
        <c:axPos val="b"/>
        <c:tickLblPos val="nextTo"/>
        <c:crossAx val="78349440"/>
        <c:crosses val="autoZero"/>
        <c:crossBetween val="midCat"/>
      </c:valAx>
    </c:plotArea>
    <c:legend>
      <c:legendPos val="b"/>
      <c:layout/>
      <c:txPr>
        <a:bodyPr/>
        <a:lstStyle/>
        <a:p>
          <a:pPr>
            <a:defRPr sz="1200" b="1">
              <a:solidFill>
                <a:srgbClr val="0A5F70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0.16452588539397189"/>
          <c:y val="0.12611395155414859"/>
          <c:w val="0.71583972482830693"/>
          <c:h val="0.53327154563800361"/>
        </c:manualLayout>
      </c:layout>
      <c:pie3DChart>
        <c:varyColors val="1"/>
        <c:ser>
          <c:idx val="0"/>
          <c:order val="0"/>
          <c:explosion val="25"/>
          <c:dPt>
            <c:idx val="1"/>
            <c:spPr>
              <a:solidFill>
                <a:schemeClr val="accent5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ADB-4A22-B3FC-6104DA5642ED}"/>
              </c:ext>
            </c:extLst>
          </c:dPt>
          <c:dPt>
            <c:idx val="2"/>
            <c:explosion val="13"/>
            <c:extLst xmlns:c16r2="http://schemas.microsoft.com/office/drawing/2015/06/chart">
              <c:ext xmlns:c16="http://schemas.microsoft.com/office/drawing/2014/chart" uri="{C3380CC4-5D6E-409C-BE32-E72D297353CC}">
                <c16:uniqueId val="{00000002-8ADB-4A22-B3FC-6104DA5642ED}"/>
              </c:ext>
            </c:extLst>
          </c:dPt>
          <c:dLbls>
            <c:dLbl>
              <c:idx val="0"/>
              <c:layout>
                <c:manualLayout>
                  <c:x val="-3.7424504093122188E-2"/>
                  <c:y val="-9.2720180810731984E-3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ADB-4A22-B3FC-6104DA5642ED}"/>
                </c:ext>
              </c:extLst>
            </c:dLbl>
            <c:dLbl>
              <c:idx val="2"/>
              <c:layout>
                <c:manualLayout>
                  <c:x val="1.6947184575905723E-2"/>
                  <c:y val="-1.540828229804608E-2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ADB-4A22-B3FC-6104DA5642ED}"/>
                </c:ext>
              </c:extLst>
            </c:dLbl>
            <c:spPr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/>
              <a:lstStyle/>
              <a:p>
                <a:pPr>
                  <a:defRPr b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Percent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'демография (2)'!$Q$1:$Q$3</c:f>
              <c:strCache>
                <c:ptCount val="3"/>
                <c:pt idx="0">
                  <c:v>младше трудоспособного возраста</c:v>
                </c:pt>
                <c:pt idx="1">
                  <c:v>трудоспособное население</c:v>
                </c:pt>
                <c:pt idx="2">
                  <c:v>старше трудоспособного возраста</c:v>
                </c:pt>
              </c:strCache>
            </c:strRef>
          </c:cat>
          <c:val>
            <c:numRef>
              <c:f>'демография (2)'!$R$1:$R$3</c:f>
              <c:numCache>
                <c:formatCode>General</c:formatCode>
                <c:ptCount val="3"/>
                <c:pt idx="0">
                  <c:v>1191</c:v>
                </c:pt>
                <c:pt idx="1">
                  <c:v>7050</c:v>
                </c:pt>
                <c:pt idx="2">
                  <c:v>1699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ADB-4A22-B3FC-6104DA5642ED}"/>
            </c:ext>
          </c:extLst>
        </c:ser>
      </c:pie3DChart>
    </c:plotArea>
    <c:legend>
      <c:legendPos val="b"/>
      <c:layout>
        <c:manualLayout>
          <c:xMode val="edge"/>
          <c:yMode val="edge"/>
          <c:x val="8.143259463204397E-2"/>
          <c:y val="0.71180553316871165"/>
          <c:w val="0.78816194872150758"/>
          <c:h val="0.23087697693760817"/>
        </c:manualLayout>
      </c:layout>
      <c:spPr>
        <a:noFill/>
      </c:spPr>
      <c:txPr>
        <a:bodyPr/>
        <a:lstStyle/>
        <a:p>
          <a:pPr>
            <a:defRPr sz="1100" b="1">
              <a:solidFill>
                <a:srgbClr val="0A5F70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'Уровень жизни населения'!$A$4</c:f>
              <c:strCache>
                <c:ptCount val="1"/>
                <c:pt idx="0">
                  <c:v>Среднемесячная заработная плата на одного работающего в организациях поселения, руб. </c:v>
                </c:pt>
              </c:strCache>
            </c:strRef>
          </c:tx>
          <c:spPr>
            <a:gradFill>
              <a:gsLst>
                <a:gs pos="0">
                  <a:srgbClr val="4254FC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FF0000"/>
                </a:gs>
              </a:gsLst>
              <a:lin ang="5400000" scaled="0"/>
            </a:gradFill>
          </c:spPr>
          <c:dLbls>
            <c:dLbl>
              <c:idx val="1"/>
              <c:layout>
                <c:manualLayout>
                  <c:x val="0"/>
                  <c:y val="-2.465330880081071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CEC-46EC-A5D3-C580FAD9FB27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mtClean="0"/>
                      <a:t>58 708,7</a:t>
                    </a:r>
                    <a:endParaRPr lang="en-US"/>
                  </a:p>
                </c:rich>
              </c:tx>
              <c:showVal val="1"/>
            </c:dLbl>
            <c:numFmt formatCode="#,##0.00" sourceLinked="0"/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'Уровень жизни населения'!$C$3:$G$3</c:f>
              <c:strCache>
                <c:ptCount val="5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'Уровень жизни населения'!$C$4:$G$4</c:f>
              <c:numCache>
                <c:formatCode>#,##0.00</c:formatCode>
                <c:ptCount val="5"/>
                <c:pt idx="0">
                  <c:v>47590.840000000011</c:v>
                </c:pt>
                <c:pt idx="1">
                  <c:v>50759.63</c:v>
                </c:pt>
                <c:pt idx="2">
                  <c:v>52814.06</c:v>
                </c:pt>
                <c:pt idx="3">
                  <c:v>54373.7</c:v>
                </c:pt>
                <c:pt idx="4">
                  <c:v>57460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CEC-46EC-A5D3-C580FAD9FB27}"/>
            </c:ext>
          </c:extLst>
        </c:ser>
        <c:dLbls>
          <c:showVal val="1"/>
        </c:dLbls>
        <c:gapWidth val="75"/>
        <c:axId val="80741888"/>
        <c:axId val="80743424"/>
      </c:barChart>
      <c:lineChart>
        <c:grouping val="standard"/>
        <c:ser>
          <c:idx val="1"/>
          <c:order val="1"/>
          <c:tx>
            <c:strRef>
              <c:f>'Уровень жизни населения'!$A$5</c:f>
              <c:strCache>
                <c:ptCount val="1"/>
                <c:pt idx="0">
                  <c:v>Темп роста, %</c:v>
                </c:pt>
              </c:strCache>
            </c:strRef>
          </c:tx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10</a:t>
                    </a:r>
                    <a:r>
                      <a:rPr lang="ru-RU" smtClean="0"/>
                      <a:t>8</a:t>
                    </a:r>
                    <a:endParaRPr lang="en-US"/>
                  </a:p>
                </c:rich>
              </c:tx>
              <c:dLblPos val="b"/>
              <c:showVal val="1"/>
            </c:dLbl>
            <c:spPr>
              <a:solidFill>
                <a:schemeClr val="accent6">
                  <a:lumMod val="20000"/>
                  <a:lumOff val="80000"/>
                </a:schemeClr>
              </a:solidFill>
              <a:ln w="15875">
                <a:solidFill>
                  <a:srgbClr val="4254FC"/>
                </a:solidFill>
              </a:ln>
            </c:spPr>
            <c:dLblPos val="b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'Уровень жизни населения'!$C$3:$G$3</c:f>
              <c:strCache>
                <c:ptCount val="5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'Уровень жизни населения'!$C$5:$G$5</c:f>
              <c:numCache>
                <c:formatCode>0</c:formatCode>
                <c:ptCount val="5"/>
                <c:pt idx="0">
                  <c:v>109.44589480501082</c:v>
                </c:pt>
                <c:pt idx="1">
                  <c:v>106.65840317170263</c:v>
                </c:pt>
                <c:pt idx="2">
                  <c:v>104.0473699276376</c:v>
                </c:pt>
                <c:pt idx="3">
                  <c:v>102.95307726768208</c:v>
                </c:pt>
                <c:pt idx="4">
                  <c:v>105.67608972720268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CEC-46EC-A5D3-C580FAD9FB27}"/>
            </c:ext>
          </c:extLst>
        </c:ser>
        <c:marker val="1"/>
        <c:axId val="80759040"/>
        <c:axId val="80757504"/>
      </c:lineChart>
      <c:catAx>
        <c:axId val="80741888"/>
        <c:scaling>
          <c:orientation val="minMax"/>
        </c:scaling>
        <c:axPos val="b"/>
        <c:numFmt formatCode="General" sourceLinked="0"/>
        <c:majorTickMark val="none"/>
        <c:tickLblPos val="nextTo"/>
        <c:crossAx val="80743424"/>
        <c:crosses val="autoZero"/>
        <c:auto val="1"/>
        <c:lblAlgn val="ctr"/>
        <c:lblOffset val="100"/>
      </c:catAx>
      <c:valAx>
        <c:axId val="80743424"/>
        <c:scaling>
          <c:orientation val="minMax"/>
        </c:scaling>
        <c:axPos val="l"/>
        <c:numFmt formatCode="#,##0.00" sourceLinked="1"/>
        <c:majorTickMark val="none"/>
        <c:tickLblPos val="nextTo"/>
        <c:crossAx val="80741888"/>
        <c:crosses val="autoZero"/>
        <c:crossBetween val="between"/>
      </c:valAx>
      <c:valAx>
        <c:axId val="80757504"/>
        <c:scaling>
          <c:orientation val="minMax"/>
        </c:scaling>
        <c:axPos val="r"/>
        <c:numFmt formatCode="0" sourceLinked="1"/>
        <c:tickLblPos val="nextTo"/>
        <c:crossAx val="80759040"/>
        <c:crosses val="max"/>
        <c:crossBetween val="between"/>
      </c:valAx>
      <c:catAx>
        <c:axId val="80759040"/>
        <c:scaling>
          <c:orientation val="minMax"/>
        </c:scaling>
        <c:delete val="1"/>
        <c:axPos val="b"/>
        <c:numFmt formatCode="General" sourceLinked="1"/>
        <c:tickLblPos val="nextTo"/>
        <c:crossAx val="80757504"/>
        <c:crosses val="autoZero"/>
        <c:auto val="1"/>
        <c:lblAlgn val="ctr"/>
        <c:lblOffset val="100"/>
      </c:catAx>
      <c:spPr>
        <a:solidFill>
          <a:srgbClr val="FDEDCF"/>
        </a:solidFill>
      </c:spPr>
    </c:plotArea>
    <c:legend>
      <c:legendPos val="b"/>
      <c:layout/>
    </c:legend>
    <c:plotVisOnly val="1"/>
    <c:dispBlanksAs val="gap"/>
  </c:chart>
  <c:spPr>
    <a:ln>
      <a:noFill/>
    </a:ln>
  </c:spPr>
  <c:txPr>
    <a:bodyPr/>
    <a:lstStyle/>
    <a:p>
      <a:pPr>
        <a:defRPr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0439775028121524"/>
          <c:y val="3.3874972852357202E-2"/>
          <c:w val="0.83438709737254579"/>
          <c:h val="0.72584167376748265"/>
        </c:manualLayout>
      </c:layout>
      <c:barChart>
        <c:barDir val="col"/>
        <c:grouping val="clustered"/>
        <c:ser>
          <c:idx val="1"/>
          <c:order val="0"/>
          <c:tx>
            <c:strRef>
              <c:f>'Уровень жизни населения'!$A$35</c:f>
              <c:strCache>
                <c:ptCount val="1"/>
                <c:pt idx="0">
                  <c:v>Среднемесячные денежные доходы на душу населения, руб. </c:v>
                </c:pt>
              </c:strCache>
            </c:strRef>
          </c:tx>
          <c:spPr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c:spPr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3</a:t>
                    </a:r>
                    <a:r>
                      <a:rPr lang="ru-RU" smtClean="0"/>
                      <a:t>4</a:t>
                    </a:r>
                    <a:r>
                      <a:rPr lang="en-US" smtClean="0"/>
                      <a:t> </a:t>
                    </a:r>
                    <a:r>
                      <a:rPr lang="ru-RU" smtClean="0"/>
                      <a:t>794</a:t>
                    </a:r>
                    <a:r>
                      <a:rPr lang="en-US" smtClean="0"/>
                      <a:t>,0</a:t>
                    </a:r>
                    <a:endParaRPr lang="en-US"/>
                  </a:p>
                </c:rich>
              </c:tx>
              <c:showVal val="1"/>
            </c:dLbl>
            <c:numFmt formatCode="#,##0.0" sourceLinked="0"/>
            <c:spPr>
              <a:gradFill flip="none" rotWithShape="1">
                <a:gsLst>
                  <a:gs pos="0">
                    <a:srgbClr val="A8F6B1"/>
                  </a:gs>
                  <a:gs pos="17999">
                    <a:srgbClr val="A8F6B1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32DA52"/>
                </a:solidFill>
              </a:ln>
            </c:spPr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'Уровень жизни населения'!$C$34:$G$34</c:f>
              <c:strCache>
                <c:ptCount val="5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'Уровень жизни населения'!$C$35:$G$35</c:f>
              <c:numCache>
                <c:formatCode>#,##0.00</c:formatCode>
                <c:ptCount val="5"/>
                <c:pt idx="0">
                  <c:v>23494.5</c:v>
                </c:pt>
                <c:pt idx="1">
                  <c:v>25513.599999999955</c:v>
                </c:pt>
                <c:pt idx="2">
                  <c:v>27740.1</c:v>
                </c:pt>
                <c:pt idx="3">
                  <c:v>31541.9</c:v>
                </c:pt>
                <c:pt idx="4">
                  <c:v>33452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B66-4590-B71F-8AC8ABEF2A88}"/>
            </c:ext>
          </c:extLst>
        </c:ser>
        <c:dLbls>
          <c:showVal val="1"/>
        </c:dLbls>
        <c:gapWidth val="75"/>
        <c:axId val="80790272"/>
        <c:axId val="80791808"/>
      </c:barChart>
      <c:lineChart>
        <c:grouping val="standard"/>
        <c:ser>
          <c:idx val="0"/>
          <c:order val="1"/>
          <c:tx>
            <c:strRef>
              <c:f>'Уровень жизни населения'!$A$36</c:f>
              <c:strCache>
                <c:ptCount val="1"/>
                <c:pt idx="0">
                  <c:v>Реальные располагаемые денежные доходы на душу населения, %.</c:v>
                </c:pt>
              </c:strCache>
            </c:strRef>
          </c:tx>
          <c:dLbls>
            <c:dLbl>
              <c:idx val="3"/>
              <c:layout>
                <c:manualLayout>
                  <c:x val="-8.0835925637892575E-2"/>
                  <c:y val="0.10083599195714039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66-4590-B71F-8AC8ABEF2A88}"/>
                </c:ext>
              </c:extLst>
            </c:dLbl>
            <c:spPr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'Уровень жизни населения'!$C$34:$G$34</c:f>
              <c:strCache>
                <c:ptCount val="5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'Уровень жизни населения'!$C$36:$G$36</c:f>
              <c:numCache>
                <c:formatCode>#,##0.0</c:formatCode>
                <c:ptCount val="5"/>
                <c:pt idx="0">
                  <c:v>96.8</c:v>
                </c:pt>
                <c:pt idx="1">
                  <c:v>99.3</c:v>
                </c:pt>
                <c:pt idx="2" formatCode="#,##0.00">
                  <c:v>98.9</c:v>
                </c:pt>
                <c:pt idx="3" formatCode="#,##0.00">
                  <c:v>101.1</c:v>
                </c:pt>
                <c:pt idx="4" formatCode="#,##0.00">
                  <c:v>100.5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B66-4590-B71F-8AC8ABEF2A88}"/>
            </c:ext>
          </c:extLst>
        </c:ser>
        <c:dLbls>
          <c:showVal val="1"/>
        </c:dLbls>
        <c:marker val="1"/>
        <c:axId val="80795136"/>
        <c:axId val="80793600"/>
      </c:lineChart>
      <c:catAx>
        <c:axId val="80790272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0791808"/>
        <c:crosses val="autoZero"/>
        <c:auto val="1"/>
        <c:lblAlgn val="ctr"/>
        <c:lblOffset val="100"/>
      </c:catAx>
      <c:valAx>
        <c:axId val="80791808"/>
        <c:scaling>
          <c:orientation val="minMax"/>
        </c:scaling>
        <c:axPos val="l"/>
        <c:numFmt formatCode="#,##0" sourceLinked="0"/>
        <c:majorTickMark val="none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0790272"/>
        <c:crosses val="autoZero"/>
        <c:crossBetween val="between"/>
      </c:valAx>
      <c:valAx>
        <c:axId val="80793600"/>
        <c:scaling>
          <c:orientation val="minMax"/>
        </c:scaling>
        <c:axPos val="r"/>
        <c:numFmt formatCode="#,##0.0" sourceLinked="1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80795136"/>
        <c:crosses val="max"/>
        <c:crossBetween val="between"/>
      </c:valAx>
      <c:catAx>
        <c:axId val="80795136"/>
        <c:scaling>
          <c:orientation val="minMax"/>
        </c:scaling>
        <c:delete val="1"/>
        <c:axPos val="b"/>
        <c:numFmt formatCode="General" sourceLinked="1"/>
        <c:tickLblPos val="nextTo"/>
        <c:crossAx val="80793600"/>
        <c:crosses val="autoZero"/>
        <c:auto val="1"/>
        <c:lblAlgn val="ctr"/>
        <c:lblOffset val="100"/>
      </c:catAx>
      <c:sp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 scaled="0"/>
          <a:tileRect/>
        </a:gradFill>
      </c:spPr>
    </c:plotArea>
    <c:legend>
      <c:legendPos val="b"/>
      <c:layout>
        <c:manualLayout>
          <c:xMode val="edge"/>
          <c:yMode val="edge"/>
          <c:x val="1.26342002349929E-2"/>
          <c:y val="0.86813438047022617"/>
          <c:w val="0.97754426576410691"/>
          <c:h val="0.11420571768792152"/>
        </c:manualLayout>
      </c:layout>
      <c:txPr>
        <a:bodyPr/>
        <a:lstStyle/>
        <a:p>
          <a:pPr>
            <a:defRPr sz="11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.12707273250474563"/>
          <c:y val="0.16427746837289534"/>
          <c:w val="0.73611278352613796"/>
          <c:h val="0.5975432706551127"/>
        </c:manualLayout>
      </c:layout>
      <c:barChart>
        <c:barDir val="col"/>
        <c:grouping val="clustered"/>
        <c:ser>
          <c:idx val="0"/>
          <c:order val="0"/>
          <c:tx>
            <c:strRef>
              <c:f>'[Диаграмма в Microsoft PowerPoint]Распред. работ.'!$B$3</c:f>
              <c:strCache>
                <c:ptCount val="1"/>
                <c:pt idx="0">
                  <c:v>Численность безработных граждан на конец года, чел.</c:v>
                </c:pt>
              </c:strCache>
            </c:strRef>
          </c:tx>
          <c:spPr>
            <a:ln>
              <a:solidFill>
                <a:srgbClr val="F79646">
                  <a:lumMod val="75000"/>
                </a:srgbClr>
              </a:solidFill>
            </a:ln>
          </c:spPr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mtClean="0"/>
                      <a:t>7</a:t>
                    </a:r>
                    <a:endParaRPr lang="en-US"/>
                  </a:p>
                </c:rich>
              </c:tx>
              <c:dLblPos val="ctr"/>
              <c:showVal val="1"/>
            </c:dLbl>
            <c:spPr>
              <a:solidFill>
                <a:schemeClr val="bg1"/>
              </a:solidFill>
              <a:ln w="19050">
                <a:solidFill>
                  <a:srgbClr val="C00000"/>
                </a:solidFill>
              </a:ln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'[Диаграмма в Microsoft PowerPoint]Распред. работ.'!$D$2:$H$2</c:f>
              <c:strCache>
                <c:ptCount val="5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'[Диаграмма в Microsoft PowerPoint]Распред. работ.'!$D$3:$H$3</c:f>
              <c:numCache>
                <c:formatCode>General</c:formatCode>
                <c:ptCount val="5"/>
                <c:pt idx="0">
                  <c:v>18</c:v>
                </c:pt>
                <c:pt idx="1">
                  <c:v>23</c:v>
                </c:pt>
                <c:pt idx="2">
                  <c:v>79</c:v>
                </c:pt>
                <c:pt idx="3">
                  <c:v>10</c:v>
                </c:pt>
                <c:pt idx="4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5C1-45F1-9634-A46DC897B899}"/>
            </c:ext>
          </c:extLst>
        </c:ser>
        <c:gapWidth val="300"/>
        <c:axId val="83232640"/>
        <c:axId val="83234176"/>
      </c:barChart>
      <c:scatterChart>
        <c:scatterStyle val="smoothMarker"/>
        <c:ser>
          <c:idx val="1"/>
          <c:order val="1"/>
          <c:tx>
            <c:strRef>
              <c:f>'[Диаграмма в Microsoft PowerPoint]Распред. работ.'!$B$4</c:f>
              <c:strCache>
                <c:ptCount val="1"/>
                <c:pt idx="0">
                  <c:v>Уровень безработицы, %</c:v>
                </c:pt>
              </c:strCache>
            </c:strRef>
          </c:tx>
          <c:dLbls>
            <c:dLbl>
              <c:idx val="2"/>
              <c:layout>
                <c:manualLayout>
                  <c:x val="-4.5654557547091197E-2"/>
                  <c:y val="-4.8667409562923959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5C1-45F1-9634-A46DC897B899}"/>
                </c:ext>
              </c:extLst>
            </c:dLbl>
            <c:dLbl>
              <c:idx val="3"/>
              <c:layout>
                <c:manualLayout>
                  <c:x val="-4.0154008445031926E-2"/>
                  <c:y val="-6.4117380852741407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5C1-45F1-9634-A46DC897B899}"/>
                </c:ext>
              </c:extLst>
            </c:dLbl>
            <c:dLbl>
              <c:idx val="4"/>
              <c:layout>
                <c:manualLayout>
                  <c:x val="-2.1452141498030805E-2"/>
                  <c:y val="-6.1027386594777668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5C1-45F1-9634-A46DC897B899}"/>
                </c:ext>
              </c:extLst>
            </c:dLbl>
            <c:spPr>
              <a:ln w="19050">
                <a:solidFill>
                  <a:srgbClr val="0070C0"/>
                </a:solidFill>
              </a:ln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strRef>
              <c:f>'[Диаграмма в Microsoft PowerPoint]Распред. работ.'!$D$2:$H$2</c:f>
              <c:strCache>
                <c:ptCount val="5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xVal>
          <c:yVal>
            <c:numRef>
              <c:f>'[Диаграмма в Microsoft PowerPoint]Распред. работ.'!$D$4:$H$4</c:f>
              <c:numCache>
                <c:formatCode>General</c:formatCode>
                <c:ptCount val="5"/>
                <c:pt idx="0">
                  <c:v>0.52</c:v>
                </c:pt>
                <c:pt idx="1">
                  <c:v>0.70000000000000062</c:v>
                </c:pt>
                <c:pt idx="2">
                  <c:v>2.34</c:v>
                </c:pt>
                <c:pt idx="3">
                  <c:v>0.30000000000000032</c:v>
                </c:pt>
                <c:pt idx="4" formatCode="0.0">
                  <c:v>0.18000000000000024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85C1-45F1-9634-A46DC897B899}"/>
            </c:ext>
          </c:extLst>
        </c:ser>
        <c:axId val="83262080"/>
        <c:axId val="83260544"/>
      </c:scatterChart>
      <c:catAx>
        <c:axId val="83232640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3234176"/>
        <c:crosses val="autoZero"/>
        <c:auto val="1"/>
        <c:lblAlgn val="ctr"/>
        <c:lblOffset val="100"/>
      </c:catAx>
      <c:valAx>
        <c:axId val="8323417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1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3232640"/>
        <c:crosses val="autoZero"/>
        <c:crossBetween val="between"/>
      </c:valAx>
      <c:valAx>
        <c:axId val="83260544"/>
        <c:scaling>
          <c:orientation val="minMax"/>
        </c:scaling>
        <c:axPos val="r"/>
        <c:numFmt formatCode="General" sourceLinked="1"/>
        <c:minorTickMark val="out"/>
        <c:tickLblPos val="nextTo"/>
        <c:txPr>
          <a:bodyPr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83262080"/>
        <c:crosses val="max"/>
        <c:crossBetween val="midCat"/>
      </c:valAx>
      <c:valAx>
        <c:axId val="83262080"/>
        <c:scaling>
          <c:orientation val="minMax"/>
        </c:scaling>
        <c:delete val="1"/>
        <c:axPos val="b"/>
        <c:tickLblPos val="nextTo"/>
        <c:crossAx val="83260544"/>
        <c:crosses val="autoZero"/>
        <c:crossBetween val="midCat"/>
      </c:valAx>
      <c:spPr>
        <a:noFill/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</c:plotArea>
    <c:legend>
      <c:legendPos val="b"/>
      <c:layout/>
      <c:txPr>
        <a:bodyPr/>
        <a:lstStyle/>
        <a:p>
          <a:pPr>
            <a:defRPr sz="12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/>
              <a:t>Количество семей, нуждающихся в улучшении жилья,  ед.</a:t>
            </a:r>
          </a:p>
        </c:rich>
      </c:tx>
      <c:layout>
        <c:manualLayout>
          <c:xMode val="edge"/>
          <c:yMode val="edge"/>
          <c:x val="0.15521087580238743"/>
          <c:y val="2.8517110266159718E-2"/>
        </c:manualLayout>
      </c:layout>
      <c:spPr>
        <a:noFill/>
        <a:ln w="25400">
          <a:noFill/>
        </a:ln>
      </c:spPr>
    </c:title>
    <c:view3D>
      <c:rotY val="40"/>
      <c:depthPercent val="100"/>
      <c:rAngAx val="1"/>
    </c:view3D>
    <c:floor>
      <c:sp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 scaled="0"/>
        </a:gradFill>
        <a:scene3d>
          <a:camera prst="orthographicFront"/>
          <a:lightRig rig="threePt" dir="t"/>
        </a:scene3d>
        <a:sp3d>
          <a:contourClr>
            <a:srgbClr val="000000"/>
          </a:contourClr>
        </a:sp3d>
      </c:spPr>
    </c:floor>
    <c:sideWall>
      <c:sp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 scaled="0"/>
          <a:tileRect/>
        </a:gradFill>
      </c:spPr>
    </c:sideWall>
    <c:backWall>
      <c:sp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2700000" scaled="0"/>
          <a:tileRect/>
        </a:gradFill>
      </c:spPr>
    </c:backWall>
    <c:plotArea>
      <c:layout>
        <c:manualLayout>
          <c:layoutTarget val="inner"/>
          <c:xMode val="edge"/>
          <c:yMode val="edge"/>
          <c:x val="0.15063405322671689"/>
          <c:y val="0.15124204979995559"/>
          <c:w val="0.77478382829641079"/>
          <c:h val="0.64945058833937963"/>
        </c:manualLayout>
      </c:layout>
      <c:bar3DChart>
        <c:barDir val="col"/>
        <c:grouping val="clustered"/>
        <c:ser>
          <c:idx val="1"/>
          <c:order val="0"/>
          <c:tx>
            <c:strRef>
              <c:f>'ОУМИ '!$P$28</c:f>
              <c:strCache>
                <c:ptCount val="1"/>
                <c:pt idx="0">
                  <c:v>пгт. Новоаганск</c:v>
                </c:pt>
              </c:strCache>
            </c:strRef>
          </c:tx>
          <c:spPr>
            <a:gradFill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5400000" scaled="0"/>
            </a:gradFill>
          </c:spPr>
          <c:dLbls>
            <c:dLbl>
              <c:idx val="0"/>
              <c:layout>
                <c:manualLayout>
                  <c:x val="9.2807424593967548E-3"/>
                  <c:y val="-2.6315789473684216E-2"/>
                </c:manualLayout>
              </c:layout>
              <c:showVal val="1"/>
            </c:dLbl>
            <c:dLbl>
              <c:idx val="1"/>
              <c:layout>
                <c:manualLayout>
                  <c:x val="6.1871616395978374E-3"/>
                  <c:y val="-2.6315789473684272E-2"/>
                </c:manualLayout>
              </c:layout>
              <c:showVal val="1"/>
            </c:dLbl>
            <c:dLbl>
              <c:idx val="2"/>
              <c:layout>
                <c:manualLayout>
                  <c:x val="9.2807424593967548E-3"/>
                  <c:y val="-1.7543859649123E-2"/>
                </c:manualLayout>
              </c:layout>
              <c:showVal val="1"/>
            </c:dLbl>
            <c:numFmt formatCode="General" sourceLinked="0"/>
            <c:spPr>
              <a:gradFill flip="none" rotWithShape="1">
                <a:gsLst>
                  <a:gs pos="0">
                    <a:srgbClr val="A8F6B1"/>
                  </a:gs>
                  <a:gs pos="17999">
                    <a:srgbClr val="A8F6B1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32DA52"/>
                </a:solidFill>
              </a:ln>
            </c:spPr>
            <c:txPr>
              <a:bodyPr/>
              <a:lstStyle/>
              <a:p>
                <a:pPr>
                  <a:defRPr sz="9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numRef>
              <c:f>'ОУМИ '!$P$32:$P$36</c:f>
              <c:numCache>
                <c:formatCode>General</c:formatCode>
                <c:ptCount val="5"/>
                <c:pt idx="0">
                  <c:v>82</c:v>
                </c:pt>
                <c:pt idx="1">
                  <c:v>64</c:v>
                </c:pt>
                <c:pt idx="2">
                  <c:v>56</c:v>
                </c:pt>
                <c:pt idx="3">
                  <c:v>42</c:v>
                </c:pt>
                <c:pt idx="4">
                  <c:v>31</c:v>
                </c:pt>
              </c:numCache>
            </c:numRef>
          </c:cat>
          <c:val>
            <c:numRef>
              <c:f>'ОУМИ '!$P$32:$P$36</c:f>
              <c:numCache>
                <c:formatCode>General</c:formatCode>
                <c:ptCount val="5"/>
                <c:pt idx="0">
                  <c:v>82</c:v>
                </c:pt>
                <c:pt idx="1">
                  <c:v>64</c:v>
                </c:pt>
                <c:pt idx="2">
                  <c:v>56</c:v>
                </c:pt>
                <c:pt idx="3">
                  <c:v>42</c:v>
                </c:pt>
                <c:pt idx="4">
                  <c:v>31</c:v>
                </c:pt>
              </c:numCache>
            </c:numRef>
          </c:val>
        </c:ser>
        <c:ser>
          <c:idx val="0"/>
          <c:order val="1"/>
          <c:tx>
            <c:strRef>
              <c:f>'ОУМИ '!$Q$28</c:f>
              <c:strCache>
                <c:ptCount val="1"/>
                <c:pt idx="0">
                  <c:v>с. Варьеган</c:v>
                </c:pt>
              </c:strCache>
            </c:strRef>
          </c:tx>
          <c:spPr>
            <a:gradFill flip="none" rotWithShape="1">
              <a:gsLst>
                <a:gs pos="0">
                  <a:srgbClr val="CCCCFF"/>
                </a:gs>
                <a:gs pos="17999">
                  <a:srgbClr val="99CCFF"/>
                </a:gs>
                <a:gs pos="36000">
                  <a:srgbClr val="9966FF"/>
                </a:gs>
                <a:gs pos="61000">
                  <a:srgbClr val="CC99FF"/>
                </a:gs>
                <a:gs pos="82001">
                  <a:srgbClr val="99CCFF"/>
                </a:gs>
                <a:gs pos="100000">
                  <a:srgbClr val="CCCCFF"/>
                </a:gs>
              </a:gsLst>
              <a:path path="circle">
                <a:fillToRect l="100000" t="100000"/>
              </a:path>
              <a:tileRect r="-100000" b="-100000"/>
            </a:gradFill>
          </c:spPr>
          <c:dLbls>
            <c:dLbl>
              <c:idx val="0"/>
              <c:layout>
                <c:manualLayout>
                  <c:x val="1.773835920177378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1.4781966001478197E-2"/>
                  <c:y val="-9.1743119266055051E-3"/>
                </c:manualLayout>
              </c:layout>
              <c:showVal val="1"/>
            </c:dLbl>
            <c:dLbl>
              <c:idx val="2"/>
              <c:layout>
                <c:manualLayout>
                  <c:x val="2.6607538802660816E-2"/>
                  <c:y val="-6.1162079510703434E-3"/>
                </c:manualLayout>
              </c:layout>
              <c:showVal val="1"/>
            </c:dLbl>
            <c:spPr>
              <a:gradFill flip="none" rotWithShape="1">
                <a:gsLst>
                  <a:gs pos="0">
                    <a:srgbClr val="A8F6B1"/>
                  </a:gs>
                  <a:gs pos="17999">
                    <a:srgbClr val="FEE7F2"/>
                  </a:gs>
                  <a:gs pos="36000">
                    <a:srgbClr val="FAC77D"/>
                  </a:gs>
                  <a:gs pos="61000">
                    <a:srgbClr val="FBA97D"/>
                  </a:gs>
                  <a:gs pos="82001">
                    <a:srgbClr val="FBD49C"/>
                  </a:gs>
                  <a:gs pos="100000">
                    <a:srgbClr val="FEE7F2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solidFill>
                  <a:srgbClr val="32DA52"/>
                </a:solidFill>
              </a:ln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</c:dLbls>
          <c:cat>
            <c:strRef>
              <c:f>'ОУМИ '!$O$32:$O$36</c:f>
              <c:strCache>
                <c:ptCount val="5"/>
                <c:pt idx="0">
                  <c:v>2018 год </c:v>
                </c:pt>
                <c:pt idx="1">
                  <c:v>2019 год </c:v>
                </c:pt>
                <c:pt idx="2">
                  <c:v>2020 год </c:v>
                </c:pt>
                <c:pt idx="3">
                  <c:v>2021 год</c:v>
                </c:pt>
                <c:pt idx="4">
                  <c:v>2022 год</c:v>
                </c:pt>
              </c:strCache>
            </c:strRef>
          </c:cat>
          <c:val>
            <c:numRef>
              <c:f>'ОУМИ '!$Q$32:$Q$36</c:f>
              <c:numCache>
                <c:formatCode>General</c:formatCode>
                <c:ptCount val="5"/>
                <c:pt idx="0">
                  <c:v>19</c:v>
                </c:pt>
                <c:pt idx="1">
                  <c:v>18</c:v>
                </c:pt>
                <c:pt idx="2">
                  <c:v>14</c:v>
                </c:pt>
                <c:pt idx="3">
                  <c:v>15</c:v>
                </c:pt>
                <c:pt idx="4">
                  <c:v>13</c:v>
                </c:pt>
              </c:numCache>
            </c:numRef>
          </c:val>
        </c:ser>
        <c:shape val="box"/>
        <c:axId val="97487104"/>
        <c:axId val="97501184"/>
        <c:axId val="0"/>
      </c:bar3DChart>
      <c:catAx>
        <c:axId val="9748710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97501184"/>
        <c:crosses val="autoZero"/>
        <c:auto val="1"/>
        <c:lblAlgn val="ctr"/>
        <c:lblOffset val="100"/>
      </c:catAx>
      <c:valAx>
        <c:axId val="97501184"/>
        <c:scaling>
          <c:orientation val="minMax"/>
        </c:scaling>
        <c:axPos val="l"/>
        <c:majorGridlines/>
        <c:numFmt formatCode="#,##0" sourceLinked="0"/>
        <c:majorTickMark val="none"/>
        <c:tickLblPos val="nextTo"/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974871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14855899110172227"/>
          <c:y val="0.89163577936788363"/>
          <c:w val="0.61419138572201759"/>
          <c:h val="4.7528517110266184E-2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1.4249902243236802E-2"/>
          <c:y val="0.1647616387295108"/>
          <c:w val="0.72020328112305032"/>
          <c:h val="0.69724204690285552"/>
        </c:manualLayout>
      </c:layout>
      <c:ofPieChart>
        <c:ofPieType val="pie"/>
        <c:varyColors val="1"/>
        <c:ser>
          <c:idx val="0"/>
          <c:order val="0"/>
          <c:tx>
            <c:strRef>
              <c:f>Лист2!$B$1</c:f>
              <c:strCache>
                <c:ptCount val="1"/>
                <c:pt idx="0">
                  <c:v>сумма</c:v>
                </c:pt>
              </c:strCache>
            </c:strRef>
          </c:tx>
          <c:explosion val="1"/>
          <c:dPt>
            <c:idx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C2C-4DB7-9E01-8753F302C274}"/>
              </c:ext>
            </c:extLst>
          </c:dPt>
          <c:dPt>
            <c:idx val="1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C2C-4DB7-9E01-8753F302C274}"/>
              </c:ext>
            </c:extLst>
          </c:dPt>
          <c:dPt>
            <c:idx val="2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C2C-4DB7-9E01-8753F302C274}"/>
              </c:ext>
            </c:extLst>
          </c:dPt>
          <c:dPt>
            <c:idx val="3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C2C-4DB7-9E01-8753F302C274}"/>
              </c:ext>
            </c:extLst>
          </c:dPt>
          <c:dPt>
            <c:idx val="4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C2C-4DB7-9E01-8753F302C274}"/>
              </c:ext>
            </c:extLst>
          </c:dPt>
          <c:dPt>
            <c:idx val="5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C2C-4DB7-9E01-8753F302C274}"/>
              </c:ext>
            </c:extLst>
          </c:dPt>
          <c:dPt>
            <c:idx val="6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DC2C-4DB7-9E01-8753F302C274}"/>
              </c:ext>
            </c:extLst>
          </c:dPt>
          <c:dPt>
            <c:idx val="7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DC2C-4DB7-9E01-8753F302C274}"/>
              </c:ext>
            </c:extLst>
          </c:dPt>
          <c:dPt>
            <c:idx val="8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DC2C-4DB7-9E01-8753F302C274}"/>
              </c:ext>
            </c:extLst>
          </c:dPt>
          <c:dPt>
            <c:idx val="9"/>
            <c:spPr>
              <a:gradFill rotWithShape="1">
                <a:gsLst>
                  <a:gs pos="0">
                    <a:schemeClr val="accent1">
                      <a:lumMod val="8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DC2C-4DB7-9E01-8753F302C274}"/>
              </c:ext>
            </c:extLst>
          </c:dPt>
          <c:dPt>
            <c:idx val="10"/>
            <c:spPr>
              <a:gradFill rotWithShape="1">
                <a:gsLst>
                  <a:gs pos="0">
                    <a:schemeClr val="accent3">
                      <a:lumMod val="8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8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8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DC2C-4DB7-9E01-8753F302C274}"/>
              </c:ext>
            </c:extLst>
          </c:dPt>
          <c:dPt>
            <c:idx val="11"/>
            <c:spPr>
              <a:gradFill rotWithShape="1">
                <a:gsLst>
                  <a:gs pos="0">
                    <a:schemeClr val="accent5">
                      <a:lumMod val="8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8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8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DC2C-4DB7-9E01-8753F302C274}"/>
              </c:ext>
            </c:extLst>
          </c:dPt>
          <c:dPt>
            <c:idx val="12"/>
            <c:spPr>
              <a:gradFill rotWithShape="1">
                <a:gsLst>
                  <a:gs pos="0">
                    <a:schemeClr val="accent1">
                      <a:lumMod val="60000"/>
                      <a:lumOff val="4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lumOff val="4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lumOff val="4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DC2C-4DB7-9E01-8753F302C274}"/>
              </c:ext>
            </c:extLst>
          </c:dPt>
          <c:dLbls>
            <c:dLbl>
              <c:idx val="0"/>
              <c:layout>
                <c:manualLayout>
                  <c:x val="2.0049650043744541E-2"/>
                  <c:y val="-0.1755099910718244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+mn-cs"/>
                      </a:defRPr>
                    </a:pPr>
                    <a:r>
                      <a:rPr lang="ru-RU" sz="1200" dirty="0" smtClean="0"/>
                      <a:t>Дотации</a:t>
                    </a:r>
                    <a:r>
                      <a:rPr lang="ru-RU" sz="1200" baseline="0" dirty="0"/>
                      <a:t>
</a:t>
                    </a:r>
                    <a:r>
                      <a:rPr lang="ru-RU" sz="1200" baseline="0" dirty="0" smtClean="0"/>
                      <a:t>61 434,08</a:t>
                    </a:r>
                  </a:p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+mn-cs"/>
                      </a:defRPr>
                    </a:pPr>
                    <a:endParaRPr lang="ru-RU" sz="1200" baseline="0" dirty="0" smtClean="0"/>
                  </a:p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+mn-cs"/>
                      </a:defRPr>
                    </a:pPr>
                    <a:endParaRPr lang="ru-RU" baseline="0" dirty="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Val val="1"/>
              <c:showCatName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9.1499999999999984E-2"/>
                      <c:h val="0.138754665891740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C2C-4DB7-9E01-8753F302C274}"/>
                </c:ext>
              </c:extLst>
            </c:dLbl>
            <c:dLbl>
              <c:idx val="1"/>
              <c:layout>
                <c:manualLayout>
                  <c:x val="2.2222222222222251E-2"/>
                  <c:y val="0.20906498946114857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Субсидии</a:t>
                    </a:r>
                    <a:r>
                      <a:rPr lang="ru-RU" sz="1200" baseline="0" dirty="0"/>
                      <a:t>
</a:t>
                    </a:r>
                    <a:r>
                      <a:rPr lang="ru-RU" sz="1200" baseline="0" dirty="0" smtClean="0"/>
                      <a:t>51,21</a:t>
                    </a:r>
                  </a:p>
                  <a:p>
                    <a:endParaRPr lang="ru-RU" baseline="0" dirty="0" smtClean="0"/>
                  </a:p>
                </c:rich>
              </c:tx>
              <c:showVal val="1"/>
              <c:showCatName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C2C-4DB7-9E01-8753F302C274}"/>
                </c:ext>
              </c:extLst>
            </c:dLbl>
            <c:dLbl>
              <c:idx val="2"/>
              <c:layout>
                <c:manualLayout>
                  <c:x val="5.555555555555549E-2"/>
                  <c:y val="0.1702024570880632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Иные межбюджетные</a:t>
                    </a:r>
                    <a:r>
                      <a:rPr lang="ru-RU" sz="1200" baseline="0" dirty="0" smtClean="0"/>
                      <a:t> трансферты</a:t>
                    </a:r>
                  </a:p>
                  <a:p>
                    <a:r>
                      <a:rPr lang="ru-RU" sz="1200" baseline="0" dirty="0" smtClean="0"/>
                      <a:t>105 126,61</a:t>
                    </a:r>
                    <a:endParaRPr lang="ru-RU" baseline="0" dirty="0" smtClean="0"/>
                  </a:p>
                </c:rich>
              </c:tx>
              <c:showVal val="1"/>
              <c:showCatName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C2C-4DB7-9E01-8753F302C274}"/>
                </c:ext>
              </c:extLst>
            </c:dLbl>
            <c:dLbl>
              <c:idx val="3"/>
              <c:layout>
                <c:manualLayout>
                  <c:x val="-0.12550273403324588"/>
                  <c:y val="-0.20029149855940306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Субвенции</a:t>
                    </a:r>
                    <a:r>
                      <a:rPr lang="ru-RU" sz="1200" baseline="0" dirty="0"/>
                      <a:t>
</a:t>
                    </a:r>
                    <a:r>
                      <a:rPr lang="ru-RU" sz="1200" baseline="0" dirty="0" smtClean="0"/>
                      <a:t>761,90</a:t>
                    </a:r>
                    <a:endParaRPr lang="ru-RU" baseline="0" dirty="0" smtClean="0"/>
                  </a:p>
                </c:rich>
              </c:tx>
              <c:showVal val="1"/>
              <c:showCatName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C2C-4DB7-9E01-8753F302C274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C2C-4DB7-9E01-8753F302C274}"/>
                </c:ext>
              </c:extLst>
            </c:dLbl>
            <c:dLbl>
              <c:idx val="5"/>
              <c:layout>
                <c:manualLayout>
                  <c:x val="0.14540583989501338"/>
                  <c:y val="8.344352759812528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+mn-cs"/>
                      </a:defRPr>
                    </a:pPr>
                    <a:r>
                      <a:rPr lang="ru-RU" sz="1200" dirty="0" smtClean="0"/>
                      <a:t>Налог на доходы физических</a:t>
                    </a:r>
                    <a:r>
                      <a:rPr lang="ru-RU" sz="1200" baseline="0" dirty="0" smtClean="0"/>
                      <a:t> лиц</a:t>
                    </a:r>
                    <a:r>
                      <a:rPr lang="ru-RU" sz="1200" baseline="0" dirty="0"/>
                      <a:t>
</a:t>
                    </a:r>
                    <a:r>
                      <a:rPr lang="ru-RU" sz="1200" baseline="0" dirty="0" smtClean="0"/>
                      <a:t>13,16</a:t>
                    </a:r>
                    <a:endParaRPr lang="ru-RU" baseline="0" dirty="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Val val="1"/>
              <c:showCatName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B-DC2C-4DB7-9E01-8753F302C274}"/>
                </c:ext>
              </c:extLst>
            </c:dLbl>
            <c:dLbl>
              <c:idx val="6"/>
              <c:layout>
                <c:manualLayout>
                  <c:x val="2.7208333333333352E-2"/>
                  <c:y val="0.31610060229519477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Акцизы по подакцизным</a:t>
                    </a:r>
                    <a:r>
                      <a:rPr lang="ru-RU" sz="1200" baseline="0" dirty="0" smtClean="0"/>
                      <a:t> товарам</a:t>
                    </a:r>
                    <a:r>
                      <a:rPr lang="ru-RU" sz="1200" baseline="0" dirty="0"/>
                      <a:t>
</a:t>
                    </a:r>
                    <a:r>
                      <a:rPr lang="ru-RU" sz="1200" baseline="0" dirty="0" smtClean="0"/>
                      <a:t>9,13</a:t>
                    </a:r>
                    <a:endParaRPr lang="ru-RU" sz="1000" baseline="0" dirty="0" smtClean="0"/>
                  </a:p>
                </c:rich>
              </c:tx>
              <c:showVal val="1"/>
              <c:showCatName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DC2C-4DB7-9E01-8753F302C274}"/>
                </c:ext>
              </c:extLst>
            </c:dLbl>
            <c:dLbl>
              <c:idx val="7"/>
              <c:layout>
                <c:manualLayout>
                  <c:x val="-1.2941272965879266E-2"/>
                  <c:y val="-0.15080150840367368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Налог на имущество физических лиц</a:t>
                    </a:r>
                    <a:r>
                      <a:rPr lang="ru-RU" sz="1200" baseline="0" dirty="0"/>
                      <a:t>
</a:t>
                    </a:r>
                    <a:r>
                      <a:rPr lang="ru-RU" sz="1200" baseline="0" dirty="0" smtClean="0"/>
                      <a:t>4,83</a:t>
                    </a:r>
                    <a:endParaRPr lang="ru-RU" baseline="0" dirty="0" smtClean="0"/>
                  </a:p>
                </c:rich>
              </c:tx>
              <c:showVal val="1"/>
              <c:showCatName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DC2C-4DB7-9E01-8753F302C274}"/>
                </c:ext>
              </c:extLst>
            </c:dLbl>
            <c:dLbl>
              <c:idx val="8"/>
              <c:layout>
                <c:manualLayout>
                  <c:x val="5.3398840769903762E-2"/>
                  <c:y val="-7.1919310014950374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Доходы от продажи материальных и нематериальных активов</a:t>
                    </a:r>
                    <a:endParaRPr lang="ru-RU" sz="1200" baseline="0" dirty="0"/>
                  </a:p>
                  <a:p>
                    <a:r>
                      <a:rPr lang="ru-RU" sz="1200" baseline="0" dirty="0" smtClean="0"/>
                      <a:t>4,39</a:t>
                    </a:r>
                    <a:endParaRPr lang="ru-RU" baseline="0" dirty="0" smtClean="0"/>
                  </a:p>
                </c:rich>
              </c:tx>
              <c:showVal val="1"/>
              <c:showCatName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DC2C-4DB7-9E01-8753F302C274}"/>
                </c:ext>
              </c:extLst>
            </c:dLbl>
            <c:dLbl>
              <c:idx val="9"/>
              <c:layout>
                <c:manualLayout>
                  <c:x val="0.11146128608923893"/>
                  <c:y val="-2.3115640527160392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Доходы от использования имущества, находящегося в муниципальной собственности</a:t>
                    </a:r>
                    <a:r>
                      <a:rPr lang="ru-RU" sz="1200" baseline="0" dirty="0"/>
                      <a:t>
</a:t>
                    </a:r>
                    <a:r>
                      <a:rPr lang="ru-RU" sz="1200" baseline="0" dirty="0" smtClean="0"/>
                      <a:t>4,33</a:t>
                    </a:r>
                    <a:endParaRPr lang="ru-RU" baseline="0" dirty="0" smtClean="0"/>
                  </a:p>
                </c:rich>
              </c:tx>
              <c:showVal val="1"/>
              <c:showCatName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DC2C-4DB7-9E01-8753F302C274}"/>
                </c:ext>
              </c:extLst>
            </c:dLbl>
            <c:dLbl>
              <c:idx val="10"/>
              <c:layout>
                <c:manualLayout>
                  <c:x val="4.4961504811898478E-2"/>
                  <c:y val="7.0732328181422999E-2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Доходы от оказания платных услуг (работ) и компенсации затрат государства</a:t>
                    </a:r>
                    <a:endParaRPr lang="ru-RU" sz="1200" baseline="0" dirty="0" smtClean="0"/>
                  </a:p>
                  <a:p>
                    <a:r>
                      <a:rPr lang="ru-RU" sz="1200" baseline="0" dirty="0" smtClean="0"/>
                      <a:t>3,10</a:t>
                    </a:r>
                    <a:endParaRPr lang="ru-RU" baseline="0" dirty="0" smtClean="0"/>
                  </a:p>
                </c:rich>
              </c:tx>
              <c:showVal val="1"/>
              <c:showCatName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DC2C-4DB7-9E01-8753F302C274}"/>
                </c:ext>
              </c:extLst>
            </c:dLbl>
            <c:dLbl>
              <c:idx val="11"/>
              <c:layout>
                <c:manualLayout>
                  <c:x val="8.8993110236220502E-2"/>
                  <c:y val="0.11016122528513481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Штрафы, санкции</a:t>
                    </a:r>
                    <a:r>
                      <a:rPr lang="ru-RU" sz="1200" baseline="0" dirty="0"/>
                      <a:t>
</a:t>
                    </a:r>
                    <a:r>
                      <a:rPr lang="ru-RU" sz="1200" baseline="0" dirty="0" smtClean="0"/>
                      <a:t>5,24</a:t>
                    </a:r>
                    <a:endParaRPr lang="ru-RU" baseline="0" dirty="0" smtClean="0"/>
                  </a:p>
                </c:rich>
              </c:tx>
              <c:showVal val="1"/>
              <c:showCatName val="1"/>
              <c:separator>
</c:separator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7-DC2C-4DB7-9E01-8753F302C274}"/>
                </c:ext>
              </c:extLst>
            </c:dLbl>
            <c:dLbl>
              <c:idx val="12"/>
              <c:layout>
                <c:manualLayout>
                  <c:x val="-7.1527777777777773E-2"/>
                  <c:y val="9.033489294824309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+mn-cs"/>
                      </a:defRPr>
                    </a:pPr>
                    <a:r>
                      <a:rPr lang="ru-RU" sz="1800" dirty="0" smtClean="0">
                        <a:solidFill>
                          <a:srgbClr val="002060"/>
                        </a:solidFill>
                      </a:rPr>
                      <a:t>Собственные</a:t>
                    </a:r>
                    <a:r>
                      <a:rPr lang="ru-RU" sz="1800" baseline="0" dirty="0" smtClean="0">
                        <a:solidFill>
                          <a:srgbClr val="002060"/>
                        </a:solidFill>
                      </a:rPr>
                      <a:t> доходы </a:t>
                    </a:r>
                  </a:p>
                  <a:p>
                    <a:pPr>
                      <a:defRPr sz="1200" b="1" i="0" u="none" strike="noStrike" kern="1200" baseline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ea typeface="+mn-ea"/>
                        <a:cs typeface="+mn-cs"/>
                      </a:defRPr>
                    </a:pPr>
                    <a:endParaRPr lang="ru-RU" sz="1600" baseline="0" dirty="0" smtClean="0">
                      <a:solidFill>
                        <a:srgbClr val="00206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Val val="1"/>
              <c:showCatName val="1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19-DC2C-4DB7-9E01-8753F302C274}"/>
                </c:ext>
              </c:extLst>
            </c:dLbl>
            <c:dLbl>
              <c:idx val="13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3C70-4765-895D-56B7078E92D6}"/>
                </c:ext>
              </c:extLst>
            </c:dLbl>
            <c:dLbl>
              <c:idx val="14"/>
              <c:showCatNam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3C70-4765-895D-56B7078E92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showCatName val="1"/>
            <c:separator>
</c:separator>
            <c:showLeaderLines val="1"/>
            <c:leaderLines>
              <c:spPr>
                <a:ln>
                  <a:solidFill>
                    <a:srgbClr val="FF0000"/>
                  </a:solidFill>
                </a:ln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Лист2!$A$2:$A$13</c:f>
              <c:strCache>
                <c:ptCount val="12"/>
                <c:pt idx="0">
                  <c:v>Дотации </c:v>
                </c:pt>
                <c:pt idx="1">
                  <c:v>Субсидии</c:v>
                </c:pt>
                <c:pt idx="2">
                  <c:v>Иные межбюджетные трансферты</c:v>
                </c:pt>
                <c:pt idx="3">
                  <c:v>Субвенции</c:v>
                </c:pt>
                <c:pt idx="4">
                  <c:v>Налоговые и неналоговые доходы</c:v>
                </c:pt>
                <c:pt idx="5">
                  <c:v>Налог на доходы физических лиц</c:v>
                </c:pt>
                <c:pt idx="6">
                  <c:v>Акцизы по подакцизным товарам</c:v>
                </c:pt>
                <c:pt idx="7">
                  <c:v>Налог на имущество физических лиц</c:v>
                </c:pt>
                <c:pt idx="8">
                  <c:v>Доходы от продажи материальных и нематериальных активов</c:v>
                </c:pt>
                <c:pt idx="9">
                  <c:v>Доходы от использования имущества, находящегося в государственной и муниципальной собственности</c:v>
                </c:pt>
                <c:pt idx="10">
                  <c:v>Доходы от оказания платных услуг (работ) и компенсации затрат государства</c:v>
                </c:pt>
                <c:pt idx="11">
                  <c:v>Штрафы, санкции, возмещение ущерба</c:v>
                </c:pt>
              </c:strCache>
            </c:strRef>
          </c:cat>
          <c:val>
            <c:numRef>
              <c:f>Лист2!$B$2:$B$13</c:f>
              <c:numCache>
                <c:formatCode>#,##0.00</c:formatCode>
                <c:ptCount val="12"/>
                <c:pt idx="0">
                  <c:v>57.338000000000001</c:v>
                </c:pt>
                <c:pt idx="1">
                  <c:v>0.05</c:v>
                </c:pt>
                <c:pt idx="2">
                  <c:v>82.566999999999993</c:v>
                </c:pt>
                <c:pt idx="3">
                  <c:v>0.64700000000000069</c:v>
                </c:pt>
                <c:pt idx="5">
                  <c:v>10.739999999999998</c:v>
                </c:pt>
                <c:pt idx="6">
                  <c:v>8.4</c:v>
                </c:pt>
                <c:pt idx="7">
                  <c:v>3.82</c:v>
                </c:pt>
                <c:pt idx="8">
                  <c:v>3.9499999999999997</c:v>
                </c:pt>
                <c:pt idx="9">
                  <c:v>3.7600000000000002</c:v>
                </c:pt>
                <c:pt idx="10">
                  <c:v>2.71</c:v>
                </c:pt>
                <c:pt idx="11">
                  <c:v>5.22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B-DC2C-4DB7-9E01-8753F302C274}"/>
            </c:ext>
          </c:extLst>
        </c:ser>
        <c:gapWidth val="100"/>
        <c:splitType val="pos"/>
        <c:splitPos val="8"/>
        <c:secondPieSize val="75"/>
        <c:serLines>
          <c:spPr>
            <a:ln w="9525" cap="flat" cmpd="sng" algn="ctr">
              <a:solidFill>
                <a:srgbClr val="FF0000"/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zero"/>
  </c:chart>
  <c:spPr>
    <a:solidFill>
      <a:srgbClr val="FFFFCC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0"/>
      <c:rotY val="0"/>
      <c:depthPercent val="60"/>
      <c:perspective val="100"/>
    </c:view3D>
    <c:floor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8680675853018385"/>
          <c:y val="6.7623453008209804E-3"/>
          <c:w val="0.48227657480315189"/>
          <c:h val="0.90515992824636748"/>
        </c:manualLayout>
      </c:layout>
      <c:bar3DChart>
        <c:barDir val="bar"/>
        <c:grouping val="clustered"/>
        <c:ser>
          <c:idx val="0"/>
          <c:order val="0"/>
          <c:tx>
            <c:strRef>
              <c:f>'расходы пл ф'!$A$3</c:f>
              <c:strCache>
                <c:ptCount val="1"/>
                <c:pt idx="0">
                  <c:v>исполнение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dLbls>
            <c:dLbl>
              <c:idx val="0"/>
              <c:layout>
                <c:manualLayout>
                  <c:x val="1.3683010753661401E-3"/>
                  <c:y val="-2.0869564074245035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9CA-4635-9A25-A6A57BCBFB63}"/>
                </c:ext>
              </c:extLst>
            </c:dLbl>
            <c:dLbl>
              <c:idx val="3"/>
              <c:layout>
                <c:manualLayout>
                  <c:x val="0"/>
                  <c:y val="-7.652085096350129E-1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9CA-4635-9A25-A6A57BCBFB63}"/>
                </c:ext>
              </c:extLst>
            </c:dLbl>
            <c:dLbl>
              <c:idx val="5"/>
              <c:layout>
                <c:manualLayout>
                  <c:x val="1.3683010753659341E-3"/>
                  <c:y val="-2.0869564074244271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9CA-4635-9A25-A6A57BCBFB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'расходы пл ф'!$B$1:$M$1</c:f>
              <c:strCache>
                <c:ptCount val="12"/>
                <c:pt idx="0">
                  <c:v>МП  "Управление в сфере муниципальных финансов "</c:v>
                </c:pt>
                <c:pt idx="1">
                  <c:v>МП  "Повышение эффективности управления г.п. Новоаганск "</c:v>
                </c:pt>
                <c:pt idx="2">
                  <c:v>МП  «Безопасность жизнедеятельности в г.п. Новоаганск»</c:v>
                </c:pt>
                <c:pt idx="3">
                  <c:v> МП "Развитие транспортной системы  г.п. Новоаганск »</c:v>
                </c:pt>
                <c:pt idx="4">
                  <c:v>МП "Профилактика терроризма и экстремизма, укрепление межнационального согласия в г.п. Новоаганск"</c:v>
                </c:pt>
                <c:pt idx="5">
                  <c:v> МП "Жилищно-коммунальный комплекс и городская среда  г.п. Новоаганск" </c:v>
                </c:pt>
                <c:pt idx="6">
                  <c:v>МП   "Управление муниципальным имуществом г.п. Новоаганск"</c:v>
                </c:pt>
                <c:pt idx="7">
                  <c:v> МП "Развитие физической культуры и сапорта в г.п. Новоаганск"</c:v>
                </c:pt>
                <c:pt idx="8">
                  <c:v> МП "Профилактика правонарушений в сфере общественного порядка в г.п. Новоаганск"</c:v>
                </c:pt>
                <c:pt idx="9">
                  <c:v>МП "Информационное общество в г.п. Новоаганск "</c:v>
                </c:pt>
                <c:pt idx="10">
                  <c:v>МП "Культурное пространство "</c:v>
                </c:pt>
                <c:pt idx="11">
                  <c:v>МП "Развитие муниципальной службы в г.п. Новоаганск "</c:v>
                </c:pt>
              </c:strCache>
            </c:strRef>
          </c:cat>
          <c:val>
            <c:numRef>
              <c:f>'расходы пл ф'!$B$3:$M$3</c:f>
              <c:numCache>
                <c:formatCode>#,##0.00</c:formatCode>
                <c:ptCount val="12"/>
                <c:pt idx="0">
                  <c:v>7.59</c:v>
                </c:pt>
                <c:pt idx="1">
                  <c:v>24.64</c:v>
                </c:pt>
                <c:pt idx="2">
                  <c:v>1.31</c:v>
                </c:pt>
                <c:pt idx="3">
                  <c:v>36.92</c:v>
                </c:pt>
                <c:pt idx="4">
                  <c:v>0.16</c:v>
                </c:pt>
                <c:pt idx="5">
                  <c:v>70</c:v>
                </c:pt>
                <c:pt idx="6">
                  <c:v>14.639999999999999</c:v>
                </c:pt>
                <c:pt idx="7">
                  <c:v>0.11</c:v>
                </c:pt>
                <c:pt idx="8">
                  <c:v>0.81</c:v>
                </c:pt>
                <c:pt idx="9">
                  <c:v>0.13</c:v>
                </c:pt>
                <c:pt idx="10">
                  <c:v>21.09</c:v>
                </c:pt>
                <c:pt idx="11" formatCode="General">
                  <c:v>33.75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9CA-4635-9A25-A6A57BCBFB63}"/>
            </c:ext>
          </c:extLst>
        </c:ser>
        <c:ser>
          <c:idx val="1"/>
          <c:order val="1"/>
          <c:tx>
            <c:strRef>
              <c:f>'расходы пл ф'!$A$2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6AB0D7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dLbls>
            <c:dLbl>
              <c:idx val="0"/>
              <c:layout>
                <c:manualLayout>
                  <c:x val="1.3683010753661401E-3"/>
                  <c:y val="-1.043478203712251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9CA-4635-9A25-A6A57BCBFB63}"/>
                </c:ext>
              </c:extLst>
            </c:dLbl>
            <c:dLbl>
              <c:idx val="3"/>
              <c:layout>
                <c:manualLayout>
                  <c:x val="0"/>
                  <c:y val="-8.3478256296979376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9CA-4635-9A25-A6A57BCBFB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'расходы пл ф'!$B$1:$M$1</c:f>
              <c:strCache>
                <c:ptCount val="12"/>
                <c:pt idx="0">
                  <c:v>МП  "Управление в сфере муниципальных финансов "</c:v>
                </c:pt>
                <c:pt idx="1">
                  <c:v>МП  "Повышение эффективности управления г.п. Новоаганск "</c:v>
                </c:pt>
                <c:pt idx="2">
                  <c:v>МП  «Безопасность жизнедеятельности в г.п. Новоаганск»</c:v>
                </c:pt>
                <c:pt idx="3">
                  <c:v> МП "Развитие транспортной системы  г.п. Новоаганск »</c:v>
                </c:pt>
                <c:pt idx="4">
                  <c:v>МП "Профилактика терроризма и экстремизма, укрепление межнационального согласия в г.п. Новоаганск"</c:v>
                </c:pt>
                <c:pt idx="5">
                  <c:v> МП "Жилищно-коммунальный комплекс и городская среда  г.п. Новоаганск" </c:v>
                </c:pt>
                <c:pt idx="6">
                  <c:v>МП   "Управление муниципальным имуществом г.п. Новоаганск"</c:v>
                </c:pt>
                <c:pt idx="7">
                  <c:v> МП "Развитие физической культуры и сапорта в г.п. Новоаганск"</c:v>
                </c:pt>
                <c:pt idx="8">
                  <c:v> МП "Профилактика правонарушений в сфере общественного порядка в г.п. Новоаганск"</c:v>
                </c:pt>
                <c:pt idx="9">
                  <c:v>МП "Информационное общество в г.п. Новоаганск "</c:v>
                </c:pt>
                <c:pt idx="10">
                  <c:v>МП "Культурное пространство "</c:v>
                </c:pt>
                <c:pt idx="11">
                  <c:v>МП "Развитие муниципальной службы в г.п. Новоаганск "</c:v>
                </c:pt>
              </c:strCache>
            </c:strRef>
          </c:cat>
          <c:val>
            <c:numRef>
              <c:f>'расходы пл ф'!$B$2:$M$2</c:f>
              <c:numCache>
                <c:formatCode>#,##0.00</c:formatCode>
                <c:ptCount val="12"/>
                <c:pt idx="0">
                  <c:v>9.56</c:v>
                </c:pt>
                <c:pt idx="1">
                  <c:v>24.84</c:v>
                </c:pt>
                <c:pt idx="2">
                  <c:v>1.31</c:v>
                </c:pt>
                <c:pt idx="3">
                  <c:v>40.879999999999995</c:v>
                </c:pt>
                <c:pt idx="4">
                  <c:v>0.16</c:v>
                </c:pt>
                <c:pt idx="5">
                  <c:v>70.649999999999991</c:v>
                </c:pt>
                <c:pt idx="6">
                  <c:v>14.950000000000006</c:v>
                </c:pt>
                <c:pt idx="7">
                  <c:v>0.11</c:v>
                </c:pt>
                <c:pt idx="8">
                  <c:v>0.84000000000000052</c:v>
                </c:pt>
                <c:pt idx="9">
                  <c:v>0.13</c:v>
                </c:pt>
                <c:pt idx="10">
                  <c:v>21.35</c:v>
                </c:pt>
                <c:pt idx="11" formatCode="General">
                  <c:v>33.92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9CA-4635-9A25-A6A57BCBFB63}"/>
            </c:ext>
          </c:extLst>
        </c:ser>
        <c:dLbls>
          <c:showVal val="1"/>
        </c:dLbls>
        <c:gapWidth val="65"/>
        <c:shape val="box"/>
        <c:axId val="144056320"/>
        <c:axId val="144057856"/>
        <c:axId val="0"/>
      </c:bar3DChart>
      <c:catAx>
        <c:axId val="144056320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defRPr>
            </a:pPr>
            <a:endParaRPr lang="ru-RU"/>
          </a:p>
        </c:txPr>
        <c:crossAx val="144057856"/>
        <c:crosses val="autoZero"/>
        <c:auto val="1"/>
        <c:lblAlgn val="ctr"/>
        <c:lblOffset val="100"/>
      </c:catAx>
      <c:valAx>
        <c:axId val="144057856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4056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987DFA-5DBC-4B9D-B4BE-45BF041707AB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084A3E-2649-44D4-930C-FF4E11D9AAEB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A6274"/>
              </a:solidFill>
            </a:rPr>
            <a:t>2020 год</a:t>
          </a:r>
          <a:endParaRPr lang="ru-RU" sz="1600" b="1" dirty="0">
            <a:solidFill>
              <a:srgbClr val="0A6274"/>
            </a:solidFill>
          </a:endParaRPr>
        </a:p>
      </dgm:t>
    </dgm:pt>
    <dgm:pt modelId="{F1A66AA6-766A-41E2-96A5-A6C0725472F3}" type="parTrans" cxnId="{5862EF77-0419-4080-A939-F9AB10CB5766}">
      <dgm:prSet/>
      <dgm:spPr/>
      <dgm:t>
        <a:bodyPr/>
        <a:lstStyle/>
        <a:p>
          <a:endParaRPr lang="ru-RU"/>
        </a:p>
      </dgm:t>
    </dgm:pt>
    <dgm:pt modelId="{2F6B7086-BC19-4B42-A111-509EE7778B7F}" type="sibTrans" cxnId="{5862EF77-0419-4080-A939-F9AB10CB5766}">
      <dgm:prSet/>
      <dgm:spPr/>
      <dgm:t>
        <a:bodyPr/>
        <a:lstStyle/>
        <a:p>
          <a:endParaRPr lang="ru-RU"/>
        </a:p>
      </dgm:t>
    </dgm:pt>
    <dgm:pt modelId="{E467077A-F9A7-49B9-95DD-D4B6CE620CAA}">
      <dgm:prSet/>
      <dgm:spPr/>
      <dgm:t>
        <a:bodyPr/>
        <a:lstStyle/>
        <a:p>
          <a:endParaRPr lang="ru-RU"/>
        </a:p>
      </dgm:t>
    </dgm:pt>
    <dgm:pt modelId="{31844272-CAEE-48D7-9018-8A3A908CAC52}" type="parTrans" cxnId="{E3E25085-B142-4CD1-A9A4-6BE685375413}">
      <dgm:prSet/>
      <dgm:spPr/>
      <dgm:t>
        <a:bodyPr/>
        <a:lstStyle/>
        <a:p>
          <a:endParaRPr lang="ru-RU"/>
        </a:p>
      </dgm:t>
    </dgm:pt>
    <dgm:pt modelId="{DCBC28D0-9137-4CF0-8C0E-317CB3C5C9F7}" type="sibTrans" cxnId="{E3E25085-B142-4CD1-A9A4-6BE685375413}">
      <dgm:prSet/>
      <dgm:spPr/>
      <dgm:t>
        <a:bodyPr/>
        <a:lstStyle/>
        <a:p>
          <a:endParaRPr lang="ru-RU"/>
        </a:p>
      </dgm:t>
    </dgm:pt>
    <dgm:pt modelId="{E6D85B8D-31F5-4B09-8BF7-AAC907EDA523}">
      <dgm:prSet custT="1"/>
      <dgm:spPr/>
      <dgm:t>
        <a:bodyPr/>
        <a:lstStyle/>
        <a:p>
          <a:r>
            <a:rPr lang="ru-RU" sz="1600" b="1" dirty="0" smtClean="0">
              <a:solidFill>
                <a:srgbClr val="0A5F70"/>
              </a:solidFill>
            </a:rPr>
            <a:t>2022 год</a:t>
          </a:r>
          <a:endParaRPr lang="ru-RU" sz="1600" b="1" dirty="0">
            <a:solidFill>
              <a:srgbClr val="0A5F70"/>
            </a:solidFill>
          </a:endParaRPr>
        </a:p>
      </dgm:t>
    </dgm:pt>
    <dgm:pt modelId="{36D8F778-B25C-496A-B1E4-1FC4C704BC0F}" type="parTrans" cxnId="{56A9D241-AA2F-4522-AEA3-3C13E48ABB3B}">
      <dgm:prSet/>
      <dgm:spPr/>
      <dgm:t>
        <a:bodyPr/>
        <a:lstStyle/>
        <a:p>
          <a:endParaRPr lang="ru-RU"/>
        </a:p>
      </dgm:t>
    </dgm:pt>
    <dgm:pt modelId="{5910CFA6-F87D-4985-980C-88B4355A1B67}" type="sibTrans" cxnId="{56A9D241-AA2F-4522-AEA3-3C13E48ABB3B}">
      <dgm:prSet/>
      <dgm:spPr/>
      <dgm:t>
        <a:bodyPr/>
        <a:lstStyle/>
        <a:p>
          <a:endParaRPr lang="ru-RU"/>
        </a:p>
      </dgm:t>
    </dgm:pt>
    <dgm:pt modelId="{27E35386-FF02-4A31-BBF6-B0F1D69B0ED7}" type="pres">
      <dgm:prSet presAssocID="{C1987DFA-5DBC-4B9D-B4BE-45BF041707AB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062BEA-B30B-4215-9977-68D4B198535F}" type="pres">
      <dgm:prSet presAssocID="{C1987DFA-5DBC-4B9D-B4BE-45BF041707AB}" presName="arrow" presStyleLbl="bgShp" presStyleIdx="0" presStyleCnt="1" custAng="20730439"/>
      <dgm:spPr>
        <a:solidFill>
          <a:srgbClr val="6AB0D7"/>
        </a:solidFill>
      </dgm:spPr>
    </dgm:pt>
    <dgm:pt modelId="{E661C65A-D1A7-40ED-BCEB-608D68BD6682}" type="pres">
      <dgm:prSet presAssocID="{C1987DFA-5DBC-4B9D-B4BE-45BF041707AB}" presName="arrowDiagram3" presStyleCnt="0"/>
      <dgm:spPr/>
    </dgm:pt>
    <dgm:pt modelId="{7A0092A8-A042-4EEA-9035-9497154722DC}" type="pres">
      <dgm:prSet presAssocID="{B2084A3E-2649-44D4-930C-FF4E11D9AAEB}" presName="bullet3a" presStyleLbl="node1" presStyleIdx="0" presStyleCnt="3" custLinFactX="100000" custLinFactY="100000" custLinFactNeighborX="152599" custLinFactNeighborY="124961"/>
      <dgm:spPr/>
    </dgm:pt>
    <dgm:pt modelId="{BFE236AF-4317-4E5A-9376-FB733BFF629B}" type="pres">
      <dgm:prSet presAssocID="{B2084A3E-2649-44D4-930C-FF4E11D9AAEB}" presName="textBox3a" presStyleLbl="revTx" presStyleIdx="0" presStyleCnt="3" custScaleX="101495" custScaleY="43889" custLinFactNeighborX="50133" custLinFactNeighborY="345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9F739B-193A-4106-B7EA-FC51B858437C}" type="pres">
      <dgm:prSet presAssocID="{E467077A-F9A7-49B9-95DD-D4B6CE620CAA}" presName="bullet3b" presStyleLbl="node1" presStyleIdx="1" presStyleCnt="3" custLinFactNeighborX="35768" custLinFactNeighborY="23985"/>
      <dgm:spPr/>
    </dgm:pt>
    <dgm:pt modelId="{AF3CC2B7-3016-45F6-8844-E465402D53F4}" type="pres">
      <dgm:prSet presAssocID="{E467077A-F9A7-49B9-95DD-D4B6CE620CAA}" presName="textBox3b" presStyleLbl="revTx" presStyleIdx="1" presStyleCnt="3" custLinFactNeighborX="-2787" custLinFactNeighborY="56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F67F95-3969-4319-83EF-57350D184343}" type="pres">
      <dgm:prSet presAssocID="{E6D85B8D-31F5-4B09-8BF7-AAC907EDA523}" presName="bullet3c" presStyleLbl="node1" presStyleIdx="2" presStyleCnt="3" custLinFactNeighborX="-27707" custLinFactNeighborY="-87377"/>
      <dgm:spPr/>
    </dgm:pt>
    <dgm:pt modelId="{BDB5FAED-39F1-4BEC-87F3-24AC21A7DC6E}" type="pres">
      <dgm:prSet presAssocID="{E6D85B8D-31F5-4B09-8BF7-AAC907EDA523}" presName="textBox3c" presStyleLbl="revTx" presStyleIdx="2" presStyleCnt="3" custScaleX="109379" custScaleY="45078" custLinFactNeighborX="10727" custLinFactNeighborY="-203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62EF77-0419-4080-A939-F9AB10CB5766}" srcId="{C1987DFA-5DBC-4B9D-B4BE-45BF041707AB}" destId="{B2084A3E-2649-44D4-930C-FF4E11D9AAEB}" srcOrd="0" destOrd="0" parTransId="{F1A66AA6-766A-41E2-96A5-A6C0725472F3}" sibTransId="{2F6B7086-BC19-4B42-A111-509EE7778B7F}"/>
    <dgm:cxn modelId="{6A38EA05-26CB-4AE4-9A52-2C78A39C8478}" type="presOf" srcId="{E467077A-F9A7-49B9-95DD-D4B6CE620CAA}" destId="{AF3CC2B7-3016-45F6-8844-E465402D53F4}" srcOrd="0" destOrd="0" presId="urn:microsoft.com/office/officeart/2005/8/layout/arrow2"/>
    <dgm:cxn modelId="{E3E25085-B142-4CD1-A9A4-6BE685375413}" srcId="{C1987DFA-5DBC-4B9D-B4BE-45BF041707AB}" destId="{E467077A-F9A7-49B9-95DD-D4B6CE620CAA}" srcOrd="1" destOrd="0" parTransId="{31844272-CAEE-48D7-9018-8A3A908CAC52}" sibTransId="{DCBC28D0-9137-4CF0-8C0E-317CB3C5C9F7}"/>
    <dgm:cxn modelId="{56A9D241-AA2F-4522-AEA3-3C13E48ABB3B}" srcId="{C1987DFA-5DBC-4B9D-B4BE-45BF041707AB}" destId="{E6D85B8D-31F5-4B09-8BF7-AAC907EDA523}" srcOrd="2" destOrd="0" parTransId="{36D8F778-B25C-496A-B1E4-1FC4C704BC0F}" sibTransId="{5910CFA6-F87D-4985-980C-88B4355A1B67}"/>
    <dgm:cxn modelId="{82D5FF79-93CA-4EB2-90E4-EFBA03A006CC}" type="presOf" srcId="{E6D85B8D-31F5-4B09-8BF7-AAC907EDA523}" destId="{BDB5FAED-39F1-4BEC-87F3-24AC21A7DC6E}" srcOrd="0" destOrd="0" presId="urn:microsoft.com/office/officeart/2005/8/layout/arrow2"/>
    <dgm:cxn modelId="{F5D4D4AE-AFCC-4693-BB0D-C29D75C8D3B7}" type="presOf" srcId="{B2084A3E-2649-44D4-930C-FF4E11D9AAEB}" destId="{BFE236AF-4317-4E5A-9376-FB733BFF629B}" srcOrd="0" destOrd="0" presId="urn:microsoft.com/office/officeart/2005/8/layout/arrow2"/>
    <dgm:cxn modelId="{9620C40E-EE8F-4684-936C-90FFA426619C}" type="presOf" srcId="{C1987DFA-5DBC-4B9D-B4BE-45BF041707AB}" destId="{27E35386-FF02-4A31-BBF6-B0F1D69B0ED7}" srcOrd="0" destOrd="0" presId="urn:microsoft.com/office/officeart/2005/8/layout/arrow2"/>
    <dgm:cxn modelId="{79841F04-0B6B-4C74-95E0-EA3D2333AC56}" type="presParOf" srcId="{27E35386-FF02-4A31-BBF6-B0F1D69B0ED7}" destId="{35062BEA-B30B-4215-9977-68D4B198535F}" srcOrd="0" destOrd="0" presId="urn:microsoft.com/office/officeart/2005/8/layout/arrow2"/>
    <dgm:cxn modelId="{0A41DE80-E7E9-4215-B901-517537EAD6DD}" type="presParOf" srcId="{27E35386-FF02-4A31-BBF6-B0F1D69B0ED7}" destId="{E661C65A-D1A7-40ED-BCEB-608D68BD6682}" srcOrd="1" destOrd="0" presId="urn:microsoft.com/office/officeart/2005/8/layout/arrow2"/>
    <dgm:cxn modelId="{24048287-EF98-48BB-AF22-E764F2FF9991}" type="presParOf" srcId="{E661C65A-D1A7-40ED-BCEB-608D68BD6682}" destId="{7A0092A8-A042-4EEA-9035-9497154722DC}" srcOrd="0" destOrd="0" presId="urn:microsoft.com/office/officeart/2005/8/layout/arrow2"/>
    <dgm:cxn modelId="{56892356-8D05-487F-95B9-6EBAD9C743F2}" type="presParOf" srcId="{E661C65A-D1A7-40ED-BCEB-608D68BD6682}" destId="{BFE236AF-4317-4E5A-9376-FB733BFF629B}" srcOrd="1" destOrd="0" presId="urn:microsoft.com/office/officeart/2005/8/layout/arrow2"/>
    <dgm:cxn modelId="{BBDFAC0D-923F-4E7E-9AC6-07DCC9789DA8}" type="presParOf" srcId="{E661C65A-D1A7-40ED-BCEB-608D68BD6682}" destId="{1D9F739B-193A-4106-B7EA-FC51B858437C}" srcOrd="2" destOrd="0" presId="urn:microsoft.com/office/officeart/2005/8/layout/arrow2"/>
    <dgm:cxn modelId="{E9A48DB5-F371-4370-A526-A9AED9ED24AB}" type="presParOf" srcId="{E661C65A-D1A7-40ED-BCEB-608D68BD6682}" destId="{AF3CC2B7-3016-45F6-8844-E465402D53F4}" srcOrd="3" destOrd="0" presId="urn:microsoft.com/office/officeart/2005/8/layout/arrow2"/>
    <dgm:cxn modelId="{7D3FF05A-21A4-445F-A706-A5A6C78A1107}" type="presParOf" srcId="{E661C65A-D1A7-40ED-BCEB-608D68BD6682}" destId="{B5F67F95-3969-4319-83EF-57350D184343}" srcOrd="4" destOrd="0" presId="urn:microsoft.com/office/officeart/2005/8/layout/arrow2"/>
    <dgm:cxn modelId="{D05F4C09-87EE-4404-91A6-11B543CD9F9F}" type="presParOf" srcId="{E661C65A-D1A7-40ED-BCEB-608D68BD6682}" destId="{BDB5FAED-39F1-4BEC-87F3-24AC21A7DC6E}" srcOrd="5" destOrd="0" presId="urn:microsoft.com/office/officeart/2005/8/layout/arrow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63DAD5-EB5B-4B83-871E-21D66BE613EC}" type="doc">
      <dgm:prSet loTypeId="urn:microsoft.com/office/officeart/2005/8/layout/equation2" loCatId="process" qsTypeId="urn:microsoft.com/office/officeart/2005/8/quickstyle/3d1" qsCatId="3D" csTypeId="urn:microsoft.com/office/officeart/2005/8/colors/accent1_2" csCatId="accent1" phldr="1"/>
      <dgm:spPr/>
    </dgm:pt>
    <dgm:pt modelId="{D13D2B40-DF96-488D-A931-702D9345FE71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224 чел</a:t>
          </a:r>
          <a:r>
            <a:rPr lang="ru-RU" sz="1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8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1EC2B9-88F5-4898-A7A3-E2B2A32B5EF4}" type="parTrans" cxnId="{02D6065B-5165-49A6-8EAA-3DC36499B1D4}">
      <dgm:prSet/>
      <dgm:spPr/>
      <dgm:t>
        <a:bodyPr/>
        <a:lstStyle/>
        <a:p>
          <a:endParaRPr lang="ru-RU"/>
        </a:p>
      </dgm:t>
    </dgm:pt>
    <dgm:pt modelId="{D93B18EE-0C7C-489B-BED3-F945AFE92156}" type="sibTrans" cxnId="{02D6065B-5165-49A6-8EAA-3DC36499B1D4}">
      <dgm:prSet/>
      <dgm:spPr/>
      <dgm:t>
        <a:bodyPr/>
        <a:lstStyle/>
        <a:p>
          <a:endParaRPr lang="ru-RU"/>
        </a:p>
      </dgm:t>
    </dgm:pt>
    <dgm:pt modelId="{42C8E9DD-F954-4802-A366-2FCA153F180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78 чел</a:t>
          </a:r>
          <a:r>
            <a:rPr lang="ru-RU" sz="1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8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992B76-D8C7-47C5-BB1F-ADF790C575D0}" type="parTrans" cxnId="{078DA451-CD0C-46E5-8CC3-B8DA272C8964}">
      <dgm:prSet/>
      <dgm:spPr/>
      <dgm:t>
        <a:bodyPr/>
        <a:lstStyle/>
        <a:p>
          <a:endParaRPr lang="ru-RU"/>
        </a:p>
      </dgm:t>
    </dgm:pt>
    <dgm:pt modelId="{72807879-4606-4257-87A4-5A2BFD341628}" type="sibTrans" cxnId="{078DA451-CD0C-46E5-8CC3-B8DA272C8964}">
      <dgm:prSet/>
      <dgm:spPr/>
      <dgm:t>
        <a:bodyPr/>
        <a:lstStyle/>
        <a:p>
          <a:endParaRPr lang="ru-RU"/>
        </a:p>
      </dgm:t>
    </dgm:pt>
    <dgm:pt modelId="{339C4085-4D0C-46EF-A38C-8EC51D28522F}">
      <dgm:prSet phldrT="[Текст]" custT="1"/>
      <dgm:spPr/>
      <dgm:t>
        <a:bodyPr/>
        <a:lstStyle/>
        <a:p>
          <a:r>
            <a:rPr lang="ru-RU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302 чел</a:t>
          </a:r>
          <a:r>
            <a:rPr lang="ru-RU" sz="4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4000" b="1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829C13-04C1-459A-9A44-E5043D3D5811}" type="parTrans" cxnId="{A2B99ED5-C85C-4AB4-8B94-52AE2689559E}">
      <dgm:prSet/>
      <dgm:spPr/>
      <dgm:t>
        <a:bodyPr/>
        <a:lstStyle/>
        <a:p>
          <a:endParaRPr lang="ru-RU"/>
        </a:p>
      </dgm:t>
    </dgm:pt>
    <dgm:pt modelId="{56EA89C2-BD50-4EDA-90E2-0B96D9D4BDE5}" type="sibTrans" cxnId="{A2B99ED5-C85C-4AB4-8B94-52AE2689559E}">
      <dgm:prSet/>
      <dgm:spPr/>
      <dgm:t>
        <a:bodyPr/>
        <a:lstStyle/>
        <a:p>
          <a:endParaRPr lang="ru-RU"/>
        </a:p>
      </dgm:t>
    </dgm:pt>
    <dgm:pt modelId="{FE2EC8FD-63C9-4081-AC72-B5BA345F6380}" type="pres">
      <dgm:prSet presAssocID="{1363DAD5-EB5B-4B83-871E-21D66BE613EC}" presName="Name0" presStyleCnt="0">
        <dgm:presLayoutVars>
          <dgm:dir/>
          <dgm:resizeHandles val="exact"/>
        </dgm:presLayoutVars>
      </dgm:prSet>
      <dgm:spPr/>
    </dgm:pt>
    <dgm:pt modelId="{142579B6-483D-4039-AA08-7359C96D4AC6}" type="pres">
      <dgm:prSet presAssocID="{1363DAD5-EB5B-4B83-871E-21D66BE613EC}" presName="vNodes" presStyleCnt="0"/>
      <dgm:spPr/>
    </dgm:pt>
    <dgm:pt modelId="{275A14BE-F12A-4F1A-9E74-29D67163A8BD}" type="pres">
      <dgm:prSet presAssocID="{D13D2B40-DF96-488D-A931-702D9345FE7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91422B-2D43-4268-99F7-1A092EE2F9F4}" type="pres">
      <dgm:prSet presAssocID="{D93B18EE-0C7C-489B-BED3-F945AFE92156}" presName="spacerT" presStyleCnt="0"/>
      <dgm:spPr/>
    </dgm:pt>
    <dgm:pt modelId="{F70F159D-F82E-45A0-BCAF-877E3E1A64FC}" type="pres">
      <dgm:prSet presAssocID="{D93B18EE-0C7C-489B-BED3-F945AFE92156}" presName="sibTrans" presStyleLbl="sibTrans2D1" presStyleIdx="0" presStyleCnt="2"/>
      <dgm:spPr/>
      <dgm:t>
        <a:bodyPr/>
        <a:lstStyle/>
        <a:p>
          <a:endParaRPr lang="ru-RU"/>
        </a:p>
      </dgm:t>
    </dgm:pt>
    <dgm:pt modelId="{A8164D3B-B248-45DD-8A55-A64402E0484E}" type="pres">
      <dgm:prSet presAssocID="{D93B18EE-0C7C-489B-BED3-F945AFE92156}" presName="spacerB" presStyleCnt="0"/>
      <dgm:spPr/>
    </dgm:pt>
    <dgm:pt modelId="{7CD84568-5DB1-405D-B478-3E6CB32C219F}" type="pres">
      <dgm:prSet presAssocID="{42C8E9DD-F954-4802-A366-2FCA153F180E}" presName="node" presStyleLbl="node1" presStyleIdx="1" presStyleCnt="3" custLinFactNeighborX="3370" custLinFactNeighborY="88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89BECF-50FD-4117-9772-9F4A0672F74A}" type="pres">
      <dgm:prSet presAssocID="{1363DAD5-EB5B-4B83-871E-21D66BE613EC}" presName="sibTransLast" presStyleLbl="sibTrans2D1" presStyleIdx="1" presStyleCnt="2"/>
      <dgm:spPr/>
      <dgm:t>
        <a:bodyPr/>
        <a:lstStyle/>
        <a:p>
          <a:endParaRPr lang="ru-RU"/>
        </a:p>
      </dgm:t>
    </dgm:pt>
    <dgm:pt modelId="{B3BC3DFB-A423-4FDB-BF1B-012CE181AD7C}" type="pres">
      <dgm:prSet presAssocID="{1363DAD5-EB5B-4B83-871E-21D66BE613EC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E8436C0D-8462-4EDA-ABC5-0D36B746F228}" type="pres">
      <dgm:prSet presAssocID="{1363DAD5-EB5B-4B83-871E-21D66BE613EC}" presName="las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2626FB-4E13-41BA-8A91-CE630A51FE75}" type="presOf" srcId="{72807879-4606-4257-87A4-5A2BFD341628}" destId="{8689BECF-50FD-4117-9772-9F4A0672F74A}" srcOrd="0" destOrd="0" presId="urn:microsoft.com/office/officeart/2005/8/layout/equation2"/>
    <dgm:cxn modelId="{EDCEF5D6-F5A1-452E-B693-02C4CD4D7554}" type="presOf" srcId="{42C8E9DD-F954-4802-A366-2FCA153F180E}" destId="{7CD84568-5DB1-405D-B478-3E6CB32C219F}" srcOrd="0" destOrd="0" presId="urn:microsoft.com/office/officeart/2005/8/layout/equation2"/>
    <dgm:cxn modelId="{28184515-2693-439E-A4DD-5079A6338149}" type="presOf" srcId="{1363DAD5-EB5B-4B83-871E-21D66BE613EC}" destId="{FE2EC8FD-63C9-4081-AC72-B5BA345F6380}" srcOrd="0" destOrd="0" presId="urn:microsoft.com/office/officeart/2005/8/layout/equation2"/>
    <dgm:cxn modelId="{078DA451-CD0C-46E5-8CC3-B8DA272C8964}" srcId="{1363DAD5-EB5B-4B83-871E-21D66BE613EC}" destId="{42C8E9DD-F954-4802-A366-2FCA153F180E}" srcOrd="1" destOrd="0" parTransId="{99992B76-D8C7-47C5-BB1F-ADF790C575D0}" sibTransId="{72807879-4606-4257-87A4-5A2BFD341628}"/>
    <dgm:cxn modelId="{A2B99ED5-C85C-4AB4-8B94-52AE2689559E}" srcId="{1363DAD5-EB5B-4B83-871E-21D66BE613EC}" destId="{339C4085-4D0C-46EF-A38C-8EC51D28522F}" srcOrd="2" destOrd="0" parTransId="{70829C13-04C1-459A-9A44-E5043D3D5811}" sibTransId="{56EA89C2-BD50-4EDA-90E2-0B96D9D4BDE5}"/>
    <dgm:cxn modelId="{6F4244F1-BBAA-4E3C-8378-F4250ABC504A}" type="presOf" srcId="{72807879-4606-4257-87A4-5A2BFD341628}" destId="{B3BC3DFB-A423-4FDB-BF1B-012CE181AD7C}" srcOrd="1" destOrd="0" presId="urn:microsoft.com/office/officeart/2005/8/layout/equation2"/>
    <dgm:cxn modelId="{8567F661-5E39-452D-8128-C41A0B315899}" type="presOf" srcId="{D93B18EE-0C7C-489B-BED3-F945AFE92156}" destId="{F70F159D-F82E-45A0-BCAF-877E3E1A64FC}" srcOrd="0" destOrd="0" presId="urn:microsoft.com/office/officeart/2005/8/layout/equation2"/>
    <dgm:cxn modelId="{02D6065B-5165-49A6-8EAA-3DC36499B1D4}" srcId="{1363DAD5-EB5B-4B83-871E-21D66BE613EC}" destId="{D13D2B40-DF96-488D-A931-702D9345FE71}" srcOrd="0" destOrd="0" parTransId="{5F1EC2B9-88F5-4898-A7A3-E2B2A32B5EF4}" sibTransId="{D93B18EE-0C7C-489B-BED3-F945AFE92156}"/>
    <dgm:cxn modelId="{EDC579B3-0B29-4A9B-83F7-025135637BB1}" type="presOf" srcId="{D13D2B40-DF96-488D-A931-702D9345FE71}" destId="{275A14BE-F12A-4F1A-9E74-29D67163A8BD}" srcOrd="0" destOrd="0" presId="urn:microsoft.com/office/officeart/2005/8/layout/equation2"/>
    <dgm:cxn modelId="{785F9C0D-632D-4C05-9A29-88E0D95C12A2}" type="presOf" srcId="{339C4085-4D0C-46EF-A38C-8EC51D28522F}" destId="{E8436C0D-8462-4EDA-ABC5-0D36B746F228}" srcOrd="0" destOrd="0" presId="urn:microsoft.com/office/officeart/2005/8/layout/equation2"/>
    <dgm:cxn modelId="{97F21C73-72DC-4A33-8170-616ADD1F2184}" type="presParOf" srcId="{FE2EC8FD-63C9-4081-AC72-B5BA345F6380}" destId="{142579B6-483D-4039-AA08-7359C96D4AC6}" srcOrd="0" destOrd="0" presId="urn:microsoft.com/office/officeart/2005/8/layout/equation2"/>
    <dgm:cxn modelId="{A390AAA4-CF5F-4196-8758-82FAF3D10C81}" type="presParOf" srcId="{142579B6-483D-4039-AA08-7359C96D4AC6}" destId="{275A14BE-F12A-4F1A-9E74-29D67163A8BD}" srcOrd="0" destOrd="0" presId="urn:microsoft.com/office/officeart/2005/8/layout/equation2"/>
    <dgm:cxn modelId="{A2D5439D-C41B-4D49-9209-675DAD8781FD}" type="presParOf" srcId="{142579B6-483D-4039-AA08-7359C96D4AC6}" destId="{A391422B-2D43-4268-99F7-1A092EE2F9F4}" srcOrd="1" destOrd="0" presId="urn:microsoft.com/office/officeart/2005/8/layout/equation2"/>
    <dgm:cxn modelId="{32AFEE1E-29B4-49D8-A27A-FCE66350A463}" type="presParOf" srcId="{142579B6-483D-4039-AA08-7359C96D4AC6}" destId="{F70F159D-F82E-45A0-BCAF-877E3E1A64FC}" srcOrd="2" destOrd="0" presId="urn:microsoft.com/office/officeart/2005/8/layout/equation2"/>
    <dgm:cxn modelId="{7DF2E79F-CEA1-4B1F-A033-1EEEA2A0E366}" type="presParOf" srcId="{142579B6-483D-4039-AA08-7359C96D4AC6}" destId="{A8164D3B-B248-45DD-8A55-A64402E0484E}" srcOrd="3" destOrd="0" presId="urn:microsoft.com/office/officeart/2005/8/layout/equation2"/>
    <dgm:cxn modelId="{98750F88-BD31-4415-82EE-921FBF680F7A}" type="presParOf" srcId="{142579B6-483D-4039-AA08-7359C96D4AC6}" destId="{7CD84568-5DB1-405D-B478-3E6CB32C219F}" srcOrd="4" destOrd="0" presId="urn:microsoft.com/office/officeart/2005/8/layout/equation2"/>
    <dgm:cxn modelId="{949FB65B-533A-4AAC-B14B-924C48A472D7}" type="presParOf" srcId="{FE2EC8FD-63C9-4081-AC72-B5BA345F6380}" destId="{8689BECF-50FD-4117-9772-9F4A0672F74A}" srcOrd="1" destOrd="0" presId="urn:microsoft.com/office/officeart/2005/8/layout/equation2"/>
    <dgm:cxn modelId="{8712C654-D847-4DAE-B112-09CDBA3D3779}" type="presParOf" srcId="{8689BECF-50FD-4117-9772-9F4A0672F74A}" destId="{B3BC3DFB-A423-4FDB-BF1B-012CE181AD7C}" srcOrd="0" destOrd="0" presId="urn:microsoft.com/office/officeart/2005/8/layout/equation2"/>
    <dgm:cxn modelId="{65A37CD3-9E1C-4D25-BC3F-898C044F69D5}" type="presParOf" srcId="{FE2EC8FD-63C9-4081-AC72-B5BA345F6380}" destId="{E8436C0D-8462-4EDA-ABC5-0D36B746F228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21DD55-433B-4B38-88AF-53D80DECDBC5}" type="doc">
      <dgm:prSet loTypeId="urn:microsoft.com/office/officeart/2005/8/layout/hList9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AACE3E9-C7A5-4990-A951-8EEE3CDAC21E}">
      <dgm:prSet phldrT="[Текст]"/>
      <dgm:spPr>
        <a:gradFill rotWithShape="0">
          <a:gsLst>
            <a:gs pos="0">
              <a:srgbClr val="FFE2B7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FF9900"/>
            </a:gs>
          </a:gsLst>
        </a:gradFill>
      </dgm:spPr>
      <dgm:t>
        <a:bodyPr/>
        <a:lstStyle/>
        <a:p>
          <a:r>
            <a: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30 единиц</a:t>
          </a:r>
          <a:endParaRPr lang="ru-RU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7F27DD-DA14-4FFE-A831-577EBC14DE43}" type="parTrans" cxnId="{2277AE05-1AF8-4B11-A324-445E1BF089FB}">
      <dgm:prSet/>
      <dgm:spPr/>
      <dgm:t>
        <a:bodyPr/>
        <a:lstStyle/>
        <a:p>
          <a:endParaRPr lang="ru-RU"/>
        </a:p>
      </dgm:t>
    </dgm:pt>
    <dgm:pt modelId="{EEFF0E7C-087B-4430-846B-73876CA00798}" type="sibTrans" cxnId="{2277AE05-1AF8-4B11-A324-445E1BF089FB}">
      <dgm:prSet/>
      <dgm:spPr/>
      <dgm:t>
        <a:bodyPr/>
        <a:lstStyle/>
        <a:p>
          <a:endParaRPr lang="ru-RU"/>
        </a:p>
      </dgm:t>
    </dgm:pt>
    <dgm:pt modelId="{B85EA07B-60E4-445F-B89B-25599048C3CE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effectLst>
          <a:softEdge rad="12700"/>
        </a:effectLst>
        <a:scene3d>
          <a:camera prst="orthographicFront"/>
          <a:lightRig rig="flat" dir="t"/>
        </a:scene3d>
        <a:sp3d z="-190500" extrusionH="12700">
          <a:bevelT w="63500" h="25400"/>
        </a:sp3d>
      </dgm:spPr>
      <dgm:t>
        <a:bodyPr/>
        <a:lstStyle/>
        <a:p>
          <a:pPr algn="ctr"/>
          <a:r>
            <a:rPr lang="ru-RU" sz="1400" b="1" dirty="0" smtClean="0">
              <a:solidFill>
                <a:srgbClr val="0A5F7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малых предприятий</a:t>
          </a:r>
          <a:endParaRPr lang="ru-RU" sz="1400" b="1" dirty="0">
            <a:solidFill>
              <a:srgbClr val="0A5F7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096C9D-F53D-47A4-A62F-C6DE59AC1E34}" type="parTrans" cxnId="{C4452BFF-DDC7-42D8-B586-71F24DE0E3B3}">
      <dgm:prSet/>
      <dgm:spPr/>
      <dgm:t>
        <a:bodyPr/>
        <a:lstStyle/>
        <a:p>
          <a:endParaRPr lang="ru-RU"/>
        </a:p>
      </dgm:t>
    </dgm:pt>
    <dgm:pt modelId="{4E18C277-1640-4CDA-92E1-E0BAA2ABCE36}" type="sibTrans" cxnId="{C4452BFF-DDC7-42D8-B586-71F24DE0E3B3}">
      <dgm:prSet/>
      <dgm:spPr/>
      <dgm:t>
        <a:bodyPr/>
        <a:lstStyle/>
        <a:p>
          <a:endParaRPr lang="ru-RU"/>
        </a:p>
      </dgm:t>
    </dgm:pt>
    <dgm:pt modelId="{B5335223-4294-4BB6-985C-90B68090E03A}" type="pres">
      <dgm:prSet presAssocID="{0621DD55-433B-4B38-88AF-53D80DECDBC5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E56324D-0779-4C1A-9702-894D5330CC35}" type="pres">
      <dgm:prSet presAssocID="{6AACE3E9-C7A5-4990-A951-8EEE3CDAC21E}" presName="posSpace" presStyleCnt="0"/>
      <dgm:spPr/>
    </dgm:pt>
    <dgm:pt modelId="{15CDBC9D-6B73-4203-836C-B086676B3FD0}" type="pres">
      <dgm:prSet presAssocID="{6AACE3E9-C7A5-4990-A951-8EEE3CDAC21E}" presName="vertFlow" presStyleCnt="0"/>
      <dgm:spPr/>
    </dgm:pt>
    <dgm:pt modelId="{AC803B67-263F-4D26-B46A-5F047F68C66A}" type="pres">
      <dgm:prSet presAssocID="{6AACE3E9-C7A5-4990-A951-8EEE3CDAC21E}" presName="topSpace" presStyleCnt="0"/>
      <dgm:spPr/>
    </dgm:pt>
    <dgm:pt modelId="{776669ED-B2F7-494E-92DF-30814BFB753F}" type="pres">
      <dgm:prSet presAssocID="{6AACE3E9-C7A5-4990-A951-8EEE3CDAC21E}" presName="firstComp" presStyleCnt="0"/>
      <dgm:spPr/>
    </dgm:pt>
    <dgm:pt modelId="{7E8A8EEA-8162-4945-AF74-EF8F95817ED6}" type="pres">
      <dgm:prSet presAssocID="{6AACE3E9-C7A5-4990-A951-8EEE3CDAC21E}" presName="firstChild" presStyleLbl="bgAccFollowNode1" presStyleIdx="0" presStyleCnt="1" custScaleX="132017" custScaleY="116220"/>
      <dgm:spPr/>
      <dgm:t>
        <a:bodyPr/>
        <a:lstStyle/>
        <a:p>
          <a:endParaRPr lang="ru-RU"/>
        </a:p>
      </dgm:t>
    </dgm:pt>
    <dgm:pt modelId="{0A08A12C-AB2C-4C64-B6D4-5D440AE8A61A}" type="pres">
      <dgm:prSet presAssocID="{6AACE3E9-C7A5-4990-A951-8EEE3CDAC21E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7734E1-C7C6-4AF2-9110-F926750A7C37}" type="pres">
      <dgm:prSet presAssocID="{6AACE3E9-C7A5-4990-A951-8EEE3CDAC21E}" presName="negSpace" presStyleCnt="0"/>
      <dgm:spPr/>
    </dgm:pt>
    <dgm:pt modelId="{5FCDCECD-BCA5-48B4-9070-00B951B6E976}" type="pres">
      <dgm:prSet presAssocID="{6AACE3E9-C7A5-4990-A951-8EEE3CDAC21E}" presName="circle" presStyleLbl="node1" presStyleIdx="0" presStyleCnt="1" custScaleX="131252" custScaleY="121296" custLinFactNeighborX="-56519" custLinFactNeighborY="-1488"/>
      <dgm:spPr/>
      <dgm:t>
        <a:bodyPr/>
        <a:lstStyle/>
        <a:p>
          <a:endParaRPr lang="ru-RU"/>
        </a:p>
      </dgm:t>
    </dgm:pt>
  </dgm:ptLst>
  <dgm:cxnLst>
    <dgm:cxn modelId="{B82BD5AC-A9AE-4BC3-8066-FAD84558BFAF}" type="presOf" srcId="{6AACE3E9-C7A5-4990-A951-8EEE3CDAC21E}" destId="{5FCDCECD-BCA5-48B4-9070-00B951B6E976}" srcOrd="0" destOrd="0" presId="urn:microsoft.com/office/officeart/2005/8/layout/hList9"/>
    <dgm:cxn modelId="{84B976C3-72C5-4714-B4E2-86AC2CF926E1}" type="presOf" srcId="{B85EA07B-60E4-445F-B89B-25599048C3CE}" destId="{0A08A12C-AB2C-4C64-B6D4-5D440AE8A61A}" srcOrd="1" destOrd="0" presId="urn:microsoft.com/office/officeart/2005/8/layout/hList9"/>
    <dgm:cxn modelId="{445C0206-2BF7-40C4-8798-A2C30634F1E7}" type="presOf" srcId="{0621DD55-433B-4B38-88AF-53D80DECDBC5}" destId="{B5335223-4294-4BB6-985C-90B68090E03A}" srcOrd="0" destOrd="0" presId="urn:microsoft.com/office/officeart/2005/8/layout/hList9"/>
    <dgm:cxn modelId="{2277AE05-1AF8-4B11-A324-445E1BF089FB}" srcId="{0621DD55-433B-4B38-88AF-53D80DECDBC5}" destId="{6AACE3E9-C7A5-4990-A951-8EEE3CDAC21E}" srcOrd="0" destOrd="0" parTransId="{477F27DD-DA14-4FFE-A831-577EBC14DE43}" sibTransId="{EEFF0E7C-087B-4430-846B-73876CA00798}"/>
    <dgm:cxn modelId="{20F94A16-A0F7-4DEA-A7CC-57E37627ABB3}" type="presOf" srcId="{B85EA07B-60E4-445F-B89B-25599048C3CE}" destId="{7E8A8EEA-8162-4945-AF74-EF8F95817ED6}" srcOrd="0" destOrd="0" presId="urn:microsoft.com/office/officeart/2005/8/layout/hList9"/>
    <dgm:cxn modelId="{C4452BFF-DDC7-42D8-B586-71F24DE0E3B3}" srcId="{6AACE3E9-C7A5-4990-A951-8EEE3CDAC21E}" destId="{B85EA07B-60E4-445F-B89B-25599048C3CE}" srcOrd="0" destOrd="0" parTransId="{50096C9D-F53D-47A4-A62F-C6DE59AC1E34}" sibTransId="{4E18C277-1640-4CDA-92E1-E0BAA2ABCE36}"/>
    <dgm:cxn modelId="{EA8E1979-D4F0-4377-A0E0-B141A60CA88F}" type="presParOf" srcId="{B5335223-4294-4BB6-985C-90B68090E03A}" destId="{4E56324D-0779-4C1A-9702-894D5330CC35}" srcOrd="0" destOrd="0" presId="urn:microsoft.com/office/officeart/2005/8/layout/hList9"/>
    <dgm:cxn modelId="{FC2552ED-8CDF-48D5-A33D-E1A03E83BAE8}" type="presParOf" srcId="{B5335223-4294-4BB6-985C-90B68090E03A}" destId="{15CDBC9D-6B73-4203-836C-B086676B3FD0}" srcOrd="1" destOrd="0" presId="urn:microsoft.com/office/officeart/2005/8/layout/hList9"/>
    <dgm:cxn modelId="{E19ED262-6CAB-420F-A518-E6983F366622}" type="presParOf" srcId="{15CDBC9D-6B73-4203-836C-B086676B3FD0}" destId="{AC803B67-263F-4D26-B46A-5F047F68C66A}" srcOrd="0" destOrd="0" presId="urn:microsoft.com/office/officeart/2005/8/layout/hList9"/>
    <dgm:cxn modelId="{050ABC20-38F1-4EDD-B3E9-E5862C56C41E}" type="presParOf" srcId="{15CDBC9D-6B73-4203-836C-B086676B3FD0}" destId="{776669ED-B2F7-494E-92DF-30814BFB753F}" srcOrd="1" destOrd="0" presId="urn:microsoft.com/office/officeart/2005/8/layout/hList9"/>
    <dgm:cxn modelId="{2E7E47AC-094F-4529-A085-5A95AE6AE024}" type="presParOf" srcId="{776669ED-B2F7-494E-92DF-30814BFB753F}" destId="{7E8A8EEA-8162-4945-AF74-EF8F95817ED6}" srcOrd="0" destOrd="0" presId="urn:microsoft.com/office/officeart/2005/8/layout/hList9"/>
    <dgm:cxn modelId="{B0C21347-506A-4CCB-BFD6-510D8CF261C2}" type="presParOf" srcId="{776669ED-B2F7-494E-92DF-30814BFB753F}" destId="{0A08A12C-AB2C-4C64-B6D4-5D440AE8A61A}" srcOrd="1" destOrd="0" presId="urn:microsoft.com/office/officeart/2005/8/layout/hList9"/>
    <dgm:cxn modelId="{F3165557-5BB2-4A82-AAB2-1C6F4175DA26}" type="presParOf" srcId="{B5335223-4294-4BB6-985C-90B68090E03A}" destId="{B27734E1-C7C6-4AF2-9110-F926750A7C37}" srcOrd="2" destOrd="0" presId="urn:microsoft.com/office/officeart/2005/8/layout/hList9"/>
    <dgm:cxn modelId="{907F0563-8ED1-49E9-9626-7C98C582F949}" type="presParOf" srcId="{B5335223-4294-4BB6-985C-90B68090E03A}" destId="{5FCDCECD-BCA5-48B4-9070-00B951B6E976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621DD55-433B-4B38-88AF-53D80DECDBC5}" type="doc">
      <dgm:prSet loTypeId="urn:microsoft.com/office/officeart/2005/8/layout/hList9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AACE3E9-C7A5-4990-A951-8EEE3CDAC21E}">
      <dgm:prSet phldrT="[Текст]" custT="1"/>
      <dgm:spPr>
        <a:gradFill rotWithShape="0">
          <a:gsLst>
            <a:gs pos="0">
              <a:srgbClr val="FFE2B7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FF9900"/>
            </a:gs>
          </a:gsLst>
        </a:gradFill>
      </dgm:spPr>
      <dgm:t>
        <a:bodyPr/>
        <a:lstStyle/>
        <a:p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88 чел.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7F27DD-DA14-4FFE-A831-577EBC14DE43}" type="parTrans" cxnId="{2277AE05-1AF8-4B11-A324-445E1BF089FB}">
      <dgm:prSet/>
      <dgm:spPr/>
      <dgm:t>
        <a:bodyPr/>
        <a:lstStyle/>
        <a:p>
          <a:endParaRPr lang="ru-RU"/>
        </a:p>
      </dgm:t>
    </dgm:pt>
    <dgm:pt modelId="{EEFF0E7C-087B-4430-846B-73876CA00798}" type="sibTrans" cxnId="{2277AE05-1AF8-4B11-A324-445E1BF089FB}">
      <dgm:prSet/>
      <dgm:spPr/>
      <dgm:t>
        <a:bodyPr/>
        <a:lstStyle/>
        <a:p>
          <a:endParaRPr lang="ru-RU"/>
        </a:p>
      </dgm:t>
    </dgm:pt>
    <dgm:pt modelId="{B85EA07B-60E4-445F-B89B-25599048C3CE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400" b="1" dirty="0" smtClean="0">
              <a:solidFill>
                <a:srgbClr val="0A627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индивидуальных предпринимателей</a:t>
          </a:r>
          <a:endParaRPr lang="ru-RU" sz="1400" b="1" dirty="0">
            <a:solidFill>
              <a:srgbClr val="0A6274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096C9D-F53D-47A4-A62F-C6DE59AC1E34}" type="parTrans" cxnId="{C4452BFF-DDC7-42D8-B586-71F24DE0E3B3}">
      <dgm:prSet/>
      <dgm:spPr/>
      <dgm:t>
        <a:bodyPr/>
        <a:lstStyle/>
        <a:p>
          <a:endParaRPr lang="ru-RU"/>
        </a:p>
      </dgm:t>
    </dgm:pt>
    <dgm:pt modelId="{4E18C277-1640-4CDA-92E1-E0BAA2ABCE36}" type="sibTrans" cxnId="{C4452BFF-DDC7-42D8-B586-71F24DE0E3B3}">
      <dgm:prSet/>
      <dgm:spPr/>
      <dgm:t>
        <a:bodyPr/>
        <a:lstStyle/>
        <a:p>
          <a:endParaRPr lang="ru-RU"/>
        </a:p>
      </dgm:t>
    </dgm:pt>
    <dgm:pt modelId="{B5335223-4294-4BB6-985C-90B68090E03A}" type="pres">
      <dgm:prSet presAssocID="{0621DD55-433B-4B38-88AF-53D80DECDBC5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E56324D-0779-4C1A-9702-894D5330CC35}" type="pres">
      <dgm:prSet presAssocID="{6AACE3E9-C7A5-4990-A951-8EEE3CDAC21E}" presName="posSpace" presStyleCnt="0"/>
      <dgm:spPr/>
    </dgm:pt>
    <dgm:pt modelId="{15CDBC9D-6B73-4203-836C-B086676B3FD0}" type="pres">
      <dgm:prSet presAssocID="{6AACE3E9-C7A5-4990-A951-8EEE3CDAC21E}" presName="vertFlow" presStyleCnt="0"/>
      <dgm:spPr/>
    </dgm:pt>
    <dgm:pt modelId="{AC803B67-263F-4D26-B46A-5F047F68C66A}" type="pres">
      <dgm:prSet presAssocID="{6AACE3E9-C7A5-4990-A951-8EEE3CDAC21E}" presName="topSpace" presStyleCnt="0"/>
      <dgm:spPr/>
    </dgm:pt>
    <dgm:pt modelId="{776669ED-B2F7-494E-92DF-30814BFB753F}" type="pres">
      <dgm:prSet presAssocID="{6AACE3E9-C7A5-4990-A951-8EEE3CDAC21E}" presName="firstComp" presStyleCnt="0"/>
      <dgm:spPr/>
    </dgm:pt>
    <dgm:pt modelId="{7E8A8EEA-8162-4945-AF74-EF8F95817ED6}" type="pres">
      <dgm:prSet presAssocID="{6AACE3E9-C7A5-4990-A951-8EEE3CDAC21E}" presName="firstChild" presStyleLbl="bgAccFollowNode1" presStyleIdx="0" presStyleCnt="1" custScaleX="164446" custScaleY="116220"/>
      <dgm:spPr/>
      <dgm:t>
        <a:bodyPr/>
        <a:lstStyle/>
        <a:p>
          <a:endParaRPr lang="ru-RU"/>
        </a:p>
      </dgm:t>
    </dgm:pt>
    <dgm:pt modelId="{0A08A12C-AB2C-4C64-B6D4-5D440AE8A61A}" type="pres">
      <dgm:prSet presAssocID="{6AACE3E9-C7A5-4990-A951-8EEE3CDAC21E}" presName="firstChildTx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7734E1-C7C6-4AF2-9110-F926750A7C37}" type="pres">
      <dgm:prSet presAssocID="{6AACE3E9-C7A5-4990-A951-8EEE3CDAC21E}" presName="negSpace" presStyleCnt="0"/>
      <dgm:spPr/>
    </dgm:pt>
    <dgm:pt modelId="{5FCDCECD-BCA5-48B4-9070-00B951B6E976}" type="pres">
      <dgm:prSet presAssocID="{6AACE3E9-C7A5-4990-A951-8EEE3CDAC21E}" presName="circle" presStyleLbl="node1" presStyleIdx="0" presStyleCnt="1" custScaleX="131252" custScaleY="121296" custLinFactNeighborX="-96353" custLinFactNeighborY="-10939"/>
      <dgm:spPr/>
      <dgm:t>
        <a:bodyPr/>
        <a:lstStyle/>
        <a:p>
          <a:endParaRPr lang="ru-RU"/>
        </a:p>
      </dgm:t>
    </dgm:pt>
  </dgm:ptLst>
  <dgm:cxnLst>
    <dgm:cxn modelId="{545FC18B-38BC-493F-93D6-F5251090FC27}" type="presOf" srcId="{0621DD55-433B-4B38-88AF-53D80DECDBC5}" destId="{B5335223-4294-4BB6-985C-90B68090E03A}" srcOrd="0" destOrd="0" presId="urn:microsoft.com/office/officeart/2005/8/layout/hList9"/>
    <dgm:cxn modelId="{FA7F985D-418F-4B7E-93E0-AE7DFD292BCB}" type="presOf" srcId="{6AACE3E9-C7A5-4990-A951-8EEE3CDAC21E}" destId="{5FCDCECD-BCA5-48B4-9070-00B951B6E976}" srcOrd="0" destOrd="0" presId="urn:microsoft.com/office/officeart/2005/8/layout/hList9"/>
    <dgm:cxn modelId="{7E644C1E-A263-44E4-A56C-049D48520916}" type="presOf" srcId="{B85EA07B-60E4-445F-B89B-25599048C3CE}" destId="{0A08A12C-AB2C-4C64-B6D4-5D440AE8A61A}" srcOrd="1" destOrd="0" presId="urn:microsoft.com/office/officeart/2005/8/layout/hList9"/>
    <dgm:cxn modelId="{2277AE05-1AF8-4B11-A324-445E1BF089FB}" srcId="{0621DD55-433B-4B38-88AF-53D80DECDBC5}" destId="{6AACE3E9-C7A5-4990-A951-8EEE3CDAC21E}" srcOrd="0" destOrd="0" parTransId="{477F27DD-DA14-4FFE-A831-577EBC14DE43}" sibTransId="{EEFF0E7C-087B-4430-846B-73876CA00798}"/>
    <dgm:cxn modelId="{C4452BFF-DDC7-42D8-B586-71F24DE0E3B3}" srcId="{6AACE3E9-C7A5-4990-A951-8EEE3CDAC21E}" destId="{B85EA07B-60E4-445F-B89B-25599048C3CE}" srcOrd="0" destOrd="0" parTransId="{50096C9D-F53D-47A4-A62F-C6DE59AC1E34}" sibTransId="{4E18C277-1640-4CDA-92E1-E0BAA2ABCE36}"/>
    <dgm:cxn modelId="{84E5C3A0-A8C9-4A50-9732-D05AE45A55F8}" type="presOf" srcId="{B85EA07B-60E4-445F-B89B-25599048C3CE}" destId="{7E8A8EEA-8162-4945-AF74-EF8F95817ED6}" srcOrd="0" destOrd="0" presId="urn:microsoft.com/office/officeart/2005/8/layout/hList9"/>
    <dgm:cxn modelId="{E483B479-B294-4DF1-A5F2-9D9064BE0F4A}" type="presParOf" srcId="{B5335223-4294-4BB6-985C-90B68090E03A}" destId="{4E56324D-0779-4C1A-9702-894D5330CC35}" srcOrd="0" destOrd="0" presId="urn:microsoft.com/office/officeart/2005/8/layout/hList9"/>
    <dgm:cxn modelId="{1CE6CA70-7D8C-468C-A723-E50FCE0FF182}" type="presParOf" srcId="{B5335223-4294-4BB6-985C-90B68090E03A}" destId="{15CDBC9D-6B73-4203-836C-B086676B3FD0}" srcOrd="1" destOrd="0" presId="urn:microsoft.com/office/officeart/2005/8/layout/hList9"/>
    <dgm:cxn modelId="{1A1FCEAB-2B70-4CFD-AB84-20210F29EE50}" type="presParOf" srcId="{15CDBC9D-6B73-4203-836C-B086676B3FD0}" destId="{AC803B67-263F-4D26-B46A-5F047F68C66A}" srcOrd="0" destOrd="0" presId="urn:microsoft.com/office/officeart/2005/8/layout/hList9"/>
    <dgm:cxn modelId="{24E2D4B2-DD7F-4AE8-95DA-9C33AD904F0C}" type="presParOf" srcId="{15CDBC9D-6B73-4203-836C-B086676B3FD0}" destId="{776669ED-B2F7-494E-92DF-30814BFB753F}" srcOrd="1" destOrd="0" presId="urn:microsoft.com/office/officeart/2005/8/layout/hList9"/>
    <dgm:cxn modelId="{B93AF567-AC0B-4D07-AEB7-67FD6511A62A}" type="presParOf" srcId="{776669ED-B2F7-494E-92DF-30814BFB753F}" destId="{7E8A8EEA-8162-4945-AF74-EF8F95817ED6}" srcOrd="0" destOrd="0" presId="urn:microsoft.com/office/officeart/2005/8/layout/hList9"/>
    <dgm:cxn modelId="{45EBFEF7-2EEA-4ABF-8EE1-8E74EAB29290}" type="presParOf" srcId="{776669ED-B2F7-494E-92DF-30814BFB753F}" destId="{0A08A12C-AB2C-4C64-B6D4-5D440AE8A61A}" srcOrd="1" destOrd="0" presId="urn:microsoft.com/office/officeart/2005/8/layout/hList9"/>
    <dgm:cxn modelId="{4EB58815-6BA4-40B4-A6CF-27170991EA2E}" type="presParOf" srcId="{B5335223-4294-4BB6-985C-90B68090E03A}" destId="{B27734E1-C7C6-4AF2-9110-F926750A7C37}" srcOrd="2" destOrd="0" presId="urn:microsoft.com/office/officeart/2005/8/layout/hList9"/>
    <dgm:cxn modelId="{8F24A6D2-66CB-4BF7-BF92-7DD2A4788A68}" type="presParOf" srcId="{B5335223-4294-4BB6-985C-90B68090E03A}" destId="{5FCDCECD-BCA5-48B4-9070-00B951B6E976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xmlns="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062BEA-B30B-4215-9977-68D4B198535F}">
      <dsp:nvSpPr>
        <dsp:cNvPr id="0" name=""/>
        <dsp:cNvSpPr/>
      </dsp:nvSpPr>
      <dsp:spPr>
        <a:xfrm rot="20730439">
          <a:off x="352839" y="0"/>
          <a:ext cx="4262873" cy="2664295"/>
        </a:xfrm>
        <a:prstGeom prst="swooshArrow">
          <a:avLst>
            <a:gd name="adj1" fmla="val 25000"/>
            <a:gd name="adj2" fmla="val 25000"/>
          </a:avLst>
        </a:prstGeom>
        <a:solidFill>
          <a:srgbClr val="6AB0D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0092A8-A042-4EEA-9035-9497154722DC}">
      <dsp:nvSpPr>
        <dsp:cNvPr id="0" name=""/>
        <dsp:cNvSpPr/>
      </dsp:nvSpPr>
      <dsp:spPr>
        <a:xfrm>
          <a:off x="1174191" y="2088231"/>
          <a:ext cx="110834" cy="1108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E236AF-4317-4E5A-9376-FB733BFF629B}">
      <dsp:nvSpPr>
        <dsp:cNvPr id="0" name=""/>
        <dsp:cNvSpPr/>
      </dsp:nvSpPr>
      <dsp:spPr>
        <a:xfrm>
          <a:off x="1440162" y="2326358"/>
          <a:ext cx="1008098" cy="337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729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A6274"/>
              </a:solidFill>
            </a:rPr>
            <a:t>2020 год</a:t>
          </a:r>
          <a:endParaRPr lang="ru-RU" sz="1600" b="1" kern="1200" dirty="0">
            <a:solidFill>
              <a:srgbClr val="0A6274"/>
            </a:solidFill>
          </a:endParaRPr>
        </a:p>
      </dsp:txBody>
      <dsp:txXfrm>
        <a:off x="1440162" y="2326358"/>
        <a:ext cx="1008098" cy="337937"/>
      </dsp:txXfrm>
    </dsp:sp>
    <dsp:sp modelId="{1D9F739B-193A-4106-B7EA-FC51B858437C}">
      <dsp:nvSpPr>
        <dsp:cNvPr id="0" name=""/>
        <dsp:cNvSpPr/>
      </dsp:nvSpPr>
      <dsp:spPr>
        <a:xfrm>
          <a:off x="1944216" y="1162796"/>
          <a:ext cx="200355" cy="20035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3CC2B7-3016-45F6-8844-E465402D53F4}">
      <dsp:nvSpPr>
        <dsp:cNvPr id="0" name=""/>
        <dsp:cNvSpPr/>
      </dsp:nvSpPr>
      <dsp:spPr>
        <a:xfrm>
          <a:off x="1944217" y="1214918"/>
          <a:ext cx="1023089" cy="14493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164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1944217" y="1214918"/>
        <a:ext cx="1023089" cy="1449377"/>
      </dsp:txXfrm>
    </dsp:sp>
    <dsp:sp modelId="{B5F67F95-3969-4319-83EF-57350D184343}">
      <dsp:nvSpPr>
        <dsp:cNvPr id="0" name=""/>
        <dsp:cNvSpPr/>
      </dsp:nvSpPr>
      <dsp:spPr>
        <a:xfrm>
          <a:off x="2972334" y="431956"/>
          <a:ext cx="277086" cy="2770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B5FAED-39F1-4BEC-87F3-24AC21A7DC6E}">
      <dsp:nvSpPr>
        <dsp:cNvPr id="0" name=""/>
        <dsp:cNvSpPr/>
      </dsp:nvSpPr>
      <dsp:spPr>
        <a:xfrm>
          <a:off x="3249419" y="944042"/>
          <a:ext cx="1119045" cy="8347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823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A5F70"/>
              </a:solidFill>
            </a:rPr>
            <a:t>2022 </a:t>
          </a:r>
          <a:r>
            <a:rPr lang="ru-RU" sz="1600" b="1" kern="1200" dirty="0" smtClean="0">
              <a:solidFill>
                <a:srgbClr val="0A5F70"/>
              </a:solidFill>
            </a:rPr>
            <a:t>год</a:t>
          </a:r>
          <a:endParaRPr lang="ru-RU" sz="1600" b="1" kern="1200" dirty="0">
            <a:solidFill>
              <a:srgbClr val="0A5F70"/>
            </a:solidFill>
          </a:endParaRPr>
        </a:p>
      </dsp:txBody>
      <dsp:txXfrm>
        <a:off x="3249419" y="944042"/>
        <a:ext cx="1119045" cy="8347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5A14BE-F12A-4F1A-9E74-29D67163A8BD}">
      <dsp:nvSpPr>
        <dsp:cNvPr id="0" name=""/>
        <dsp:cNvSpPr/>
      </dsp:nvSpPr>
      <dsp:spPr>
        <a:xfrm>
          <a:off x="1820" y="59230"/>
          <a:ext cx="646293" cy="64629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224 </a:t>
          </a:r>
          <a:r>
            <a:rPr lang="ru-RU" sz="16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чел</a:t>
          </a:r>
          <a:r>
            <a:rPr lang="ru-RU" sz="18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8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467" y="153877"/>
        <a:ext cx="456999" cy="456999"/>
      </dsp:txXfrm>
    </dsp:sp>
    <dsp:sp modelId="{F70F159D-F82E-45A0-BCAF-877E3E1A64FC}">
      <dsp:nvSpPr>
        <dsp:cNvPr id="0" name=""/>
        <dsp:cNvSpPr/>
      </dsp:nvSpPr>
      <dsp:spPr>
        <a:xfrm>
          <a:off x="137542" y="758003"/>
          <a:ext cx="374850" cy="374850"/>
        </a:xfrm>
        <a:prstGeom prst="mathPlus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87228" y="901346"/>
        <a:ext cx="275478" cy="88164"/>
      </dsp:txXfrm>
    </dsp:sp>
    <dsp:sp modelId="{7CD84568-5DB1-405D-B478-3E6CB32C219F}">
      <dsp:nvSpPr>
        <dsp:cNvPr id="0" name=""/>
        <dsp:cNvSpPr/>
      </dsp:nvSpPr>
      <dsp:spPr>
        <a:xfrm>
          <a:off x="23600" y="1189988"/>
          <a:ext cx="646293" cy="64629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78 </a:t>
          </a:r>
          <a:r>
            <a:rPr lang="ru-RU" sz="16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чел</a:t>
          </a:r>
          <a:r>
            <a:rPr lang="ru-RU" sz="18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8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247" y="1284635"/>
        <a:ext cx="456999" cy="456999"/>
      </dsp:txXfrm>
    </dsp:sp>
    <dsp:sp modelId="{8689BECF-50FD-4117-9772-9F4A0672F74A}">
      <dsp:nvSpPr>
        <dsp:cNvPr id="0" name=""/>
        <dsp:cNvSpPr/>
      </dsp:nvSpPr>
      <dsp:spPr>
        <a:xfrm rot="21594057">
          <a:off x="761393" y="826642"/>
          <a:ext cx="193978" cy="24042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761393" y="874776"/>
        <a:ext cx="135785" cy="144253"/>
      </dsp:txXfrm>
    </dsp:sp>
    <dsp:sp modelId="{E8436C0D-8462-4EDA-ABC5-0D36B746F228}">
      <dsp:nvSpPr>
        <dsp:cNvPr id="0" name=""/>
        <dsp:cNvSpPr/>
      </dsp:nvSpPr>
      <dsp:spPr>
        <a:xfrm>
          <a:off x="1035890" y="299135"/>
          <a:ext cx="1292587" cy="129258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302 </a:t>
          </a:r>
          <a:r>
            <a:rPr lang="ru-RU" sz="28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чел</a:t>
          </a:r>
          <a:r>
            <a:rPr lang="ru-RU" sz="4000" b="1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4000" b="1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25185" y="488430"/>
        <a:ext cx="913997" cy="9139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8A8EEA-8162-4945-AF74-EF8F95817ED6}">
      <dsp:nvSpPr>
        <dsp:cNvPr id="0" name=""/>
        <dsp:cNvSpPr/>
      </dsp:nvSpPr>
      <dsp:spPr>
        <a:xfrm>
          <a:off x="718321" y="223224"/>
          <a:ext cx="1458063" cy="648519"/>
        </a:xfrm>
        <a:prstGeom prst="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softEdge rad="12700"/>
        </a:effectLst>
        <a:scene3d>
          <a:camera prst="orthographicFront"/>
          <a:lightRig rig="flat" dir="t"/>
        </a:scene3d>
        <a:sp3d z="-190500" extrusionH="12700"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A5F7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малых предприятий</a:t>
          </a:r>
          <a:endParaRPr lang="ru-RU" sz="1400" b="1" kern="1200" dirty="0">
            <a:solidFill>
              <a:srgbClr val="0A5F7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1611" y="223224"/>
        <a:ext cx="1224773" cy="648519"/>
      </dsp:txXfrm>
    </dsp:sp>
    <dsp:sp modelId="{5FCDCECD-BCA5-48B4-9070-00B951B6E976}">
      <dsp:nvSpPr>
        <dsp:cNvPr id="0" name=""/>
        <dsp:cNvSpPr/>
      </dsp:nvSpPr>
      <dsp:spPr>
        <a:xfrm>
          <a:off x="168585" y="0"/>
          <a:ext cx="732034" cy="676506"/>
        </a:xfrm>
        <a:prstGeom prst="ellipse">
          <a:avLst/>
        </a:prstGeom>
        <a:gradFill rotWithShape="0">
          <a:gsLst>
            <a:gs pos="0">
              <a:srgbClr val="FFE2B7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FF9900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30 </a:t>
          </a:r>
          <a:r>
            <a:rPr lang="ru-RU" sz="12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единиц</a:t>
          </a:r>
          <a:endParaRPr lang="ru-RU" sz="12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5789" y="99072"/>
        <a:ext cx="517626" cy="4783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8A8EEA-8162-4945-AF74-EF8F95817ED6}">
      <dsp:nvSpPr>
        <dsp:cNvPr id="0" name=""/>
        <dsp:cNvSpPr/>
      </dsp:nvSpPr>
      <dsp:spPr>
        <a:xfrm>
          <a:off x="338414" y="202763"/>
          <a:ext cx="2055678" cy="589271"/>
        </a:xfrm>
        <a:prstGeom prst="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A6274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индивидуальных предпринимателей</a:t>
          </a:r>
          <a:endParaRPr lang="ru-RU" sz="1400" b="1" kern="1200" dirty="0">
            <a:solidFill>
              <a:srgbClr val="0A6274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7323" y="202763"/>
        <a:ext cx="1726770" cy="589271"/>
      </dsp:txXfrm>
    </dsp:sp>
    <dsp:sp modelId="{5FCDCECD-BCA5-48B4-9070-00B951B6E976}">
      <dsp:nvSpPr>
        <dsp:cNvPr id="0" name=""/>
        <dsp:cNvSpPr/>
      </dsp:nvSpPr>
      <dsp:spPr>
        <a:xfrm>
          <a:off x="105425" y="0"/>
          <a:ext cx="665155" cy="614700"/>
        </a:xfrm>
        <a:prstGeom prst="ellipse">
          <a:avLst/>
        </a:prstGeom>
        <a:gradFill rotWithShape="0">
          <a:gsLst>
            <a:gs pos="0">
              <a:srgbClr val="FFE2B7"/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rgbClr val="FF9900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88 </a:t>
          </a:r>
          <a:r>
            <a:rPr lang="ru-RU" sz="1600" b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чел.</a:t>
          </a:r>
          <a:endParaRPr lang="ru-RU" sz="16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2835" y="90021"/>
        <a:ext cx="470335" cy="4346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28EFA-E046-43CD-8A6E-E6F3106E3D8D}" type="datetimeFigureOut">
              <a:rPr lang="ru-RU" smtClean="0"/>
              <a:pPr/>
              <a:t>25.01.2023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DF8F3-C0DD-42C7-A506-1312E366FE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0401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45C80EF-7E28-4A56-8B60-080EF60B8A76}" type="slidenum">
              <a:rPr lang="ru-RU" altLang="ru-RU"/>
              <a:pPr eaLnBrk="1" hangingPunct="1"/>
              <a:t>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DF8F3-C0DD-42C7-A506-1312E366FE6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2918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DF8F3-C0DD-42C7-A506-1312E366FE6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2918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DF8F3-C0DD-42C7-A506-1312E366FE60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0560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DF8F3-C0DD-42C7-A506-1312E366FE60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7912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78CE7-2BA5-4C7B-878C-4272201F95B7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5459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6799D-20F8-4134-B346-3E7DEE9D0E0B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6639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C5AAF-71EB-4CDB-BFBD-C0DDA3A8F43E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6021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78CE7-2BA5-4C7B-878C-4272201F95B7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2438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BE694-CA52-4567-BF0F-00D03D1F9DE5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9513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89289-DDF9-46C7-843A-3FC5757A8279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6932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78726-938E-4BDE-B363-DFF179D0A5A3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3078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527F9-613C-404D-970D-09838982D72E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8185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07959-6A88-4242-8E5B-CD239D2D2BB3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3920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9A242-3EBA-4F37-8097-AF89C7D2208D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6028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CC579-9768-4C70-8923-60846C8FE1CD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3533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BE694-CA52-4567-BF0F-00D03D1F9DE5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6995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FD47B-B5BD-4547-B852-DA0436A98222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4686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6799D-20F8-4134-B346-3E7DEE9D0E0B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973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C5AAF-71EB-4CDB-BFBD-C0DDA3A8F43E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61461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7B3E0-172A-49B8-98C2-986E9191D3AC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0105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4CC46-DED9-4B1D-A520-D809107EB53F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128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4AC93-FC6D-4B95-A2AA-A8204B82C16B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3466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1B589-F616-4B63-98FE-75328B1D1313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1040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88361-2C28-4FA8-8900-A6B43343DB56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73411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81BC1-B703-417C-9FB8-008097B39300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2981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4BAA0-1E31-4966-ADA0-36EBB3631956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8922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89289-DDF9-46C7-843A-3FC5757A8279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46507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8235C-B88F-4A1D-B859-7631262E831B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70450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7743D-D531-4517-9AEE-B5CFACE7A950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48447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27695-CFCE-40A8-B046-3028E3D3BC7A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226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E4343-6287-4039-907B-2F759F20DE53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4344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78726-938E-4BDE-B363-DFF179D0A5A3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3050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527F9-613C-404D-970D-09838982D72E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7218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07959-6A88-4242-8E5B-CD239D2D2BB3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9561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9A242-3EBA-4F37-8097-AF89C7D2208D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8929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CC579-9768-4C70-8923-60846C8FE1CD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0742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FD47B-B5BD-4547-B852-DA0436A98222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6751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modificar el estilo de texto del patrón</a:t>
            </a:r>
          </a:p>
          <a:p>
            <a:pPr lvl="1"/>
            <a:r>
              <a:rPr lang="es-ES" altLang="ru-RU" smtClean="0"/>
              <a:t>Segundo nivel</a:t>
            </a:r>
          </a:p>
          <a:p>
            <a:pPr lvl="2"/>
            <a:r>
              <a:rPr lang="es-ES" altLang="ru-RU" smtClean="0"/>
              <a:t>Tercer nivel</a:t>
            </a:r>
          </a:p>
          <a:p>
            <a:pPr lvl="3"/>
            <a:r>
              <a:rPr lang="es-ES" altLang="ru-RU" smtClean="0"/>
              <a:t>Cuarto nivel</a:t>
            </a:r>
          </a:p>
          <a:p>
            <a:pPr lvl="4"/>
            <a:r>
              <a:rPr lang="es-ES" altLang="ru-RU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21817F46-5513-43B6-A283-47F93683CB86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03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modificar el estilo de texto del patrón</a:t>
            </a:r>
          </a:p>
          <a:p>
            <a:pPr lvl="1"/>
            <a:r>
              <a:rPr lang="es-ES" altLang="ru-RU" smtClean="0"/>
              <a:t>Segundo nivel</a:t>
            </a:r>
          </a:p>
          <a:p>
            <a:pPr lvl="2"/>
            <a:r>
              <a:rPr lang="es-ES" altLang="ru-RU" smtClean="0"/>
              <a:t>Tercer nivel</a:t>
            </a:r>
          </a:p>
          <a:p>
            <a:pPr lvl="3"/>
            <a:r>
              <a:rPr lang="es-ES" altLang="ru-RU" smtClean="0"/>
              <a:t>Cuarto nivel</a:t>
            </a:r>
          </a:p>
          <a:p>
            <a:pPr lvl="4"/>
            <a:r>
              <a:rPr lang="es-ES" altLang="ru-RU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21817F46-5513-43B6-A283-47F93683CB86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4034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modificar el estilo de texto del patrón</a:t>
            </a:r>
          </a:p>
          <a:p>
            <a:pPr lvl="1"/>
            <a:r>
              <a:rPr lang="es-ES" altLang="ru-RU" smtClean="0"/>
              <a:t>Segundo nivel</a:t>
            </a:r>
          </a:p>
          <a:p>
            <a:pPr lvl="2"/>
            <a:r>
              <a:rPr lang="es-ES" altLang="ru-RU" smtClean="0"/>
              <a:t>Tercer nivel</a:t>
            </a:r>
          </a:p>
          <a:p>
            <a:pPr lvl="3"/>
            <a:r>
              <a:rPr lang="es-ES" altLang="ru-RU" smtClean="0"/>
              <a:t>Cuarto nivel</a:t>
            </a:r>
          </a:p>
          <a:p>
            <a:pPr lvl="4"/>
            <a:r>
              <a:rPr lang="es-ES" altLang="ru-RU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3F3AF82-02D1-434B-AD68-347F058EE3C2}" type="slidenum">
              <a:rPr lang="es-ES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655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3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QuickStyle" Target="../diagrams/quickStyle4.xml"/><Relationship Id="rId18" Type="http://schemas.microsoft.com/office/2007/relationships/diagramDrawing" Target="../diagrams/drawing4.xml"/><Relationship Id="rId3" Type="http://schemas.openxmlformats.org/officeDocument/2006/relationships/diagramData" Target="../diagrams/data2.xml"/><Relationship Id="rId7" Type="http://schemas.openxmlformats.org/officeDocument/2006/relationships/diagramData" Target="../diagrams/data3.xml"/><Relationship Id="rId12" Type="http://schemas.openxmlformats.org/officeDocument/2006/relationships/diagramLayout" Target="../diagrams/layout4.xml"/><Relationship Id="rId17" Type="http://schemas.microsoft.com/office/2007/relationships/diagramDrawing" Target="../diagrams/drawing3.xml"/><Relationship Id="rId2" Type="http://schemas.openxmlformats.org/officeDocument/2006/relationships/image" Target="../media/image3.png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2.xml"/><Relationship Id="rId11" Type="http://schemas.openxmlformats.org/officeDocument/2006/relationships/diagramData" Target="../diagrams/data4.xml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44.jpeg"/><Relationship Id="rId10" Type="http://schemas.openxmlformats.org/officeDocument/2006/relationships/diagramColors" Target="../diagrams/colors3.xml"/><Relationship Id="rId4" Type="http://schemas.openxmlformats.org/officeDocument/2006/relationships/diagramLayout" Target="../diagrams/layout2.xml"/><Relationship Id="rId9" Type="http://schemas.openxmlformats.org/officeDocument/2006/relationships/diagramQuickStyle" Target="../diagrams/quickStyle3.xml"/><Relationship Id="rId14" Type="http://schemas.openxmlformats.org/officeDocument/2006/relationships/diagramColors" Target="../diagrams/colors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3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4.jpeg"/><Relationship Id="rId5" Type="http://schemas.openxmlformats.org/officeDocument/2006/relationships/image" Target="../media/image49.jpeg"/><Relationship Id="rId10" Type="http://schemas.openxmlformats.org/officeDocument/2006/relationships/image" Target="../media/image53.jpeg"/><Relationship Id="rId4" Type="http://schemas.openxmlformats.org/officeDocument/2006/relationships/image" Target="../media/image48.jpeg"/><Relationship Id="rId9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0.jpeg"/><Relationship Id="rId7" Type="http://schemas.openxmlformats.org/officeDocument/2006/relationships/image" Target="../media/image6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45.png"/><Relationship Id="rId10" Type="http://schemas.openxmlformats.org/officeDocument/2006/relationships/image" Target="../media/image66.jpeg"/><Relationship Id="rId4" Type="http://schemas.openxmlformats.org/officeDocument/2006/relationships/image" Target="../media/image61.jpeg"/><Relationship Id="rId9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3.png"/><Relationship Id="rId7" Type="http://schemas.openxmlformats.org/officeDocument/2006/relationships/image" Target="../media/image72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67.png"/><Relationship Id="rId4" Type="http://schemas.openxmlformats.org/officeDocument/2006/relationships/image" Target="../media/image70.jpeg"/><Relationship Id="rId9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6.jpeg"/><Relationship Id="rId7" Type="http://schemas.openxmlformats.org/officeDocument/2006/relationships/image" Target="../media/image78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67.png"/><Relationship Id="rId10" Type="http://schemas.openxmlformats.org/officeDocument/2006/relationships/image" Target="../media/image81.jpeg"/><Relationship Id="rId4" Type="http://schemas.openxmlformats.org/officeDocument/2006/relationships/image" Target="../media/image3.png"/><Relationship Id="rId9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3.png"/><Relationship Id="rId7" Type="http://schemas.openxmlformats.org/officeDocument/2006/relationships/image" Target="../media/image85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3.png"/><Relationship Id="rId7" Type="http://schemas.openxmlformats.org/officeDocument/2006/relationships/image" Target="../media/image95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8.jpeg"/><Relationship Id="rId7" Type="http://schemas.openxmlformats.org/officeDocument/2006/relationships/image" Target="../media/image10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4.png"/><Relationship Id="rId4" Type="http://schemas.openxmlformats.org/officeDocument/2006/relationships/image" Target="../media/image9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Relationship Id="rId9" Type="http://schemas.openxmlformats.org/officeDocument/2006/relationships/image" Target="../media/image10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04.png"/><Relationship Id="rId7" Type="http://schemas.openxmlformats.org/officeDocument/2006/relationships/image" Target="../media/image1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3.png"/><Relationship Id="rId7" Type="http://schemas.openxmlformats.org/officeDocument/2006/relationships/image" Target="../media/image121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.jpeg"/><Relationship Id="rId5" Type="http://schemas.openxmlformats.org/officeDocument/2006/relationships/image" Target="../media/image119.jpeg"/><Relationship Id="rId10" Type="http://schemas.openxmlformats.org/officeDocument/2006/relationships/image" Target="../media/image124.jpeg"/><Relationship Id="rId4" Type="http://schemas.openxmlformats.org/officeDocument/2006/relationships/image" Target="../media/image104.png"/><Relationship Id="rId9" Type="http://schemas.openxmlformats.org/officeDocument/2006/relationships/image" Target="../media/image12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3.png"/><Relationship Id="rId7" Type="http://schemas.openxmlformats.org/officeDocument/2006/relationships/image" Target="../media/image129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04.png"/><Relationship Id="rId10" Type="http://schemas.openxmlformats.org/officeDocument/2006/relationships/image" Target="../media/image132.jpeg"/><Relationship Id="rId4" Type="http://schemas.openxmlformats.org/officeDocument/2006/relationships/image" Target="../media/image127.png"/><Relationship Id="rId9" Type="http://schemas.openxmlformats.org/officeDocument/2006/relationships/image" Target="../media/image13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3.png"/><Relationship Id="rId7" Type="http://schemas.openxmlformats.org/officeDocument/2006/relationships/image" Target="../media/image136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04.png"/><Relationship Id="rId9" Type="http://schemas.openxmlformats.org/officeDocument/2006/relationships/image" Target="../media/image1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139.jpeg"/><Relationship Id="rId7" Type="http://schemas.openxmlformats.org/officeDocument/2006/relationships/image" Target="../media/image1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04.png"/><Relationship Id="rId9" Type="http://schemas.openxmlformats.org/officeDocument/2006/relationships/image" Target="../media/image1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png"/><Relationship Id="rId4" Type="http://schemas.openxmlformats.org/officeDocument/2006/relationships/image" Target="../media/image1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image" Target="../media/image3.png"/><Relationship Id="rId7" Type="http://schemas.openxmlformats.org/officeDocument/2006/relationships/image" Target="../media/image166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Relationship Id="rId9" Type="http://schemas.openxmlformats.org/officeDocument/2006/relationships/image" Target="../media/image16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image" Target="../media/image169.jpeg"/><Relationship Id="rId7" Type="http://schemas.openxmlformats.org/officeDocument/2006/relationships/image" Target="../media/image17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3.pn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hdphoto" Target="../media/hdphoto1.wdp"/><Relationship Id="rId7" Type="http://schemas.openxmlformats.org/officeDocument/2006/relationships/image" Target="../media/image3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3.png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395288" y="404664"/>
            <a:ext cx="8172450" cy="2952327"/>
          </a:xfrm>
          <a:noFill/>
        </p:spPr>
        <p:txBody>
          <a:bodyPr/>
          <a:lstStyle/>
          <a:p>
            <a:pPr eaLnBrk="1" hangingPunct="1"/>
            <a:r>
              <a:rPr lang="ru-RU" altLang="ru-RU" sz="2800" b="1" dirty="0" smtClean="0">
                <a:solidFill>
                  <a:srgbClr val="002060"/>
                </a:solidFill>
              </a:rPr>
              <a:t>Отчет главы городского поселения Новоаганск о результатах своей деятельности, деятельности администрации городского поселения, в том числе о решении вопросов, поставленных Советом депутатов поселения в 2022 году</a:t>
            </a:r>
            <a:endParaRPr lang="es-ES" altLang="ru-RU" sz="2800" b="1" dirty="0" smtClean="0">
              <a:solidFill>
                <a:srgbClr val="002060"/>
              </a:solidFill>
            </a:endParaRP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450" y="228600"/>
            <a:ext cx="642938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124" descr="D:\Users\Лариса\Desktop\МОИ ДОКУМЕНТЫ ОЭ\СОЦ.-ЭКОНОМ. РАЗВИТИЕ\Информация о Соц.-эконом.развитии\Для отчета главы перед жителями\2019\Презентация шаблон\Фото\loonapix_1574945114188855657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75" y="4783138"/>
            <a:ext cx="18415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25" descr="D:\Users\Лариса\Desktop\МОИ ДОКУМЕНТЫ ОЭ\СОЦ.-ЭКОНОМ. РАЗВИТИЕ\Информация о Соц.-эконом.развитии\Для отчета главы перед жителями\2019\Презентация шаблон\Фото\loonapix_157494518247048314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783138"/>
            <a:ext cx="1817688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3563" y="4762500"/>
            <a:ext cx="1833562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9188" y="4802188"/>
            <a:ext cx="1836737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16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D:\Users\Лариса\Desktop\МОИ ДОКУМЕНТЫ ОЭ\СОЦ.-ЭКОНОМ. РАЗВИТИЕ\Информация о Соц.-эконом.развитии\Для отчета главы перед жителями\2019\Презентация шаблон\i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15000"/>
                    </a14:imgEffect>
                    <a14:imgEffect>
                      <a14:brightnessContrast bright="63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53096"/>
            <a:ext cx="9144000" cy="558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288" y="407988"/>
            <a:ext cx="396081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РЫНОК ТРУДА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2650648"/>
            <a:ext cx="43204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2167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безработицы </a:t>
            </a:r>
          </a:p>
          <a:p>
            <a:pPr algn="ctr">
              <a:defRPr/>
            </a:pPr>
            <a:r>
              <a:rPr lang="ru-RU" sz="1600" b="1" dirty="0" smtClean="0">
                <a:solidFill>
                  <a:srgbClr val="2167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2018 – 2022 годах</a:t>
            </a:r>
            <a:endParaRPr lang="ru-RU" sz="16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26223" y="4509120"/>
            <a:ext cx="3854265" cy="1384995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1A52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реализации </a:t>
            </a:r>
            <a:r>
              <a:rPr lang="ru-RU" sz="1400" b="1" dirty="0">
                <a:solidFill>
                  <a:srgbClr val="1A52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программы </a:t>
            </a:r>
            <a:r>
              <a:rPr lang="ru-RU" sz="1400" b="1" dirty="0" smtClean="0">
                <a:solidFill>
                  <a:srgbClr val="1A52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ХМАО – Югры «Содействие </a:t>
            </a:r>
            <a:r>
              <a:rPr lang="ru-RU" sz="1400" b="1" dirty="0">
                <a:solidFill>
                  <a:srgbClr val="1A52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занятости населения в Ханты-Мансийском автономном округе – Югре на 2018-2025 годы и на период до 2030 года</a:t>
            </a:r>
            <a:r>
              <a:rPr lang="ru-RU" sz="1400" b="1" dirty="0" smtClean="0">
                <a:solidFill>
                  <a:srgbClr val="1A52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трудоустроено </a:t>
            </a:r>
          </a:p>
          <a:p>
            <a:pPr algn="just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человека. 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26770" y="1772816"/>
            <a:ext cx="5685390" cy="738664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2D68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поселения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</a:t>
            </a:r>
            <a:r>
              <a:rPr lang="ru-RU" sz="1400" b="1" dirty="0">
                <a:solidFill>
                  <a:srgbClr val="2D68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задолженность по оплате труда в организациях и предприятиях различных форм </a:t>
            </a:r>
            <a:r>
              <a:rPr lang="ru-RU" sz="1400" b="1" dirty="0" smtClean="0">
                <a:solidFill>
                  <a:srgbClr val="2D68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собственности.</a:t>
            </a:r>
            <a:endParaRPr lang="ru-RU" sz="1400" b="1" dirty="0">
              <a:solidFill>
                <a:srgbClr val="2D686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6771" y="1287673"/>
            <a:ext cx="7245625" cy="307777"/>
          </a:xfrm>
          <a:prstGeom prst="rect">
            <a:avLst/>
          </a:prstGeom>
          <a:solidFill>
            <a:srgbClr val="668588">
              <a:alpha val="76000"/>
            </a:srgbClr>
          </a:solidFill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занятого в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экономике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-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784 человека</a:t>
            </a:r>
            <a:endParaRPr lang="ru-RU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28029186"/>
              </p:ext>
            </p:extLst>
          </p:nvPr>
        </p:nvGraphicFramePr>
        <p:xfrm>
          <a:off x="125338" y="3101741"/>
          <a:ext cx="5148908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67132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288" y="407988"/>
            <a:ext cx="6336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НАЛОГ  НА ПРОФЕССИОНАЛЬНЫЙ ДОХОД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72000" y="1282115"/>
            <a:ext cx="4408488" cy="738664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A6274"/>
                </a:solidFill>
              </a:rPr>
              <a:t>К</a:t>
            </a:r>
            <a:r>
              <a:rPr lang="ru-RU" sz="1400" b="1" dirty="0" smtClean="0">
                <a:solidFill>
                  <a:srgbClr val="0A6274"/>
                </a:solidFill>
              </a:rPr>
              <a:t>оличество </a:t>
            </a:r>
            <a:r>
              <a:rPr lang="ru-RU" sz="1400" b="1" dirty="0">
                <a:solidFill>
                  <a:srgbClr val="0A6274"/>
                </a:solidFill>
              </a:rPr>
              <a:t>плательщиков налога на профессиональную деятельность на территории поселения составляет </a:t>
            </a:r>
            <a:r>
              <a:rPr lang="ru-RU" sz="1400" b="1" dirty="0" smtClean="0">
                <a:solidFill>
                  <a:srgbClr val="FF0000"/>
                </a:solidFill>
              </a:rPr>
              <a:t>208</a:t>
            </a:r>
            <a:r>
              <a:rPr lang="ru-RU" sz="1400" b="1" dirty="0" smtClean="0">
                <a:solidFill>
                  <a:srgbClr val="0A6274"/>
                </a:solidFill>
              </a:rPr>
              <a:t> человек</a:t>
            </a:r>
            <a:r>
              <a:rPr lang="ru-RU" sz="1400" b="1" dirty="0" smtClean="0">
                <a:solidFill>
                  <a:srgbClr val="0A62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srgbClr val="0A627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3080201"/>
            <a:ext cx="6858471" cy="3517151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1606720525"/>
              </p:ext>
            </p:extLst>
          </p:nvPr>
        </p:nvGraphicFramePr>
        <p:xfrm>
          <a:off x="-540568" y="1556792"/>
          <a:ext cx="4968552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725825" y="2919943"/>
            <a:ext cx="983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A6274"/>
                </a:solidFill>
              </a:rPr>
              <a:t>2021</a:t>
            </a:r>
            <a:r>
              <a:rPr lang="ru-RU" sz="1400" b="1" dirty="0" smtClean="0">
                <a:solidFill>
                  <a:srgbClr val="0A6274"/>
                </a:solidFill>
              </a:rPr>
              <a:t> год</a:t>
            </a:r>
            <a:endParaRPr lang="ru-RU" sz="1400" b="1" dirty="0">
              <a:solidFill>
                <a:srgbClr val="0A6274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2748" y="3132001"/>
            <a:ext cx="598299" cy="3240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21677D"/>
                </a:solidFill>
              </a:rPr>
              <a:t>34</a:t>
            </a:r>
            <a:endParaRPr lang="ru-RU" sz="1600" b="1" dirty="0">
              <a:solidFill>
                <a:srgbClr val="21677D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59294" y="2236222"/>
            <a:ext cx="644354" cy="3240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21677D"/>
                </a:solidFill>
              </a:rPr>
              <a:t>126</a:t>
            </a:r>
            <a:endParaRPr lang="ru-RU" sz="1600" b="1" dirty="0">
              <a:solidFill>
                <a:srgbClr val="21677D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585527" y="1597150"/>
            <a:ext cx="644354" cy="3240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21677D"/>
                </a:solidFill>
              </a:rPr>
              <a:t>208</a:t>
            </a:r>
            <a:endParaRPr lang="ru-RU" sz="1600" b="1" dirty="0">
              <a:solidFill>
                <a:srgbClr val="2167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190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288" y="407988"/>
            <a:ext cx="396081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333399">
                    <a:lumMod val="50000"/>
                  </a:srgbClr>
                </a:solidFill>
              </a:rPr>
              <a:t>МАЛЫЙ БИЗНЕС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4075194873"/>
              </p:ext>
            </p:extLst>
          </p:nvPr>
        </p:nvGraphicFramePr>
        <p:xfrm>
          <a:off x="6328720" y="1628460"/>
          <a:ext cx="2330299" cy="1890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9512" y="1158775"/>
            <a:ext cx="70969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21677D"/>
                </a:solidFill>
              </a:rPr>
              <a:t>Численность работающих в малом бизнесе</a:t>
            </a:r>
            <a:endParaRPr lang="ru-RU" sz="1600" b="1" dirty="0">
              <a:solidFill>
                <a:srgbClr val="FFFFFF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75856" y="1628800"/>
            <a:ext cx="2721823" cy="648072"/>
          </a:xfrm>
          <a:prstGeom prst="roundRect">
            <a:avLst/>
          </a:prstGeom>
          <a:effectLst/>
          <a:scene3d>
            <a:camera prst="orthographicFront"/>
            <a:lightRig rig="balanced" dir="t"/>
          </a:scene3d>
          <a:sp3d contourW="12700">
            <a:bevelT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Среднесписочная численность работающих на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предприятиях малого бизнеса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75855" y="2636912"/>
            <a:ext cx="2721823" cy="882406"/>
          </a:xfrm>
          <a:prstGeom prst="roundRect">
            <a:avLst/>
          </a:prstGeom>
          <a:scene3d>
            <a:camera prst="orthographicFront"/>
            <a:lightRig rig="balanced" dir="t"/>
          </a:scene3d>
          <a:sp3d contourW="12700">
            <a:bevelT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Среднесписочная численность работающих у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индивидуальных предпринимателей</a:t>
            </a: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xmlns="" val="3379124746"/>
              </p:ext>
            </p:extLst>
          </p:nvPr>
        </p:nvGraphicFramePr>
        <p:xfrm>
          <a:off x="395288" y="1404996"/>
          <a:ext cx="2448520" cy="871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3169074476"/>
              </p:ext>
            </p:extLst>
          </p:nvPr>
        </p:nvGraphicFramePr>
        <p:xfrm>
          <a:off x="372706" y="2636913"/>
          <a:ext cx="2327086" cy="792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2" name="Стрелка вправо 11"/>
          <p:cNvSpPr/>
          <p:nvPr/>
        </p:nvSpPr>
        <p:spPr>
          <a:xfrm>
            <a:off x="6030622" y="1849453"/>
            <a:ext cx="288509" cy="1706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5997679" y="3056289"/>
            <a:ext cx="288509" cy="1706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75855" y="3934507"/>
            <a:ext cx="4314377" cy="1077218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2D68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конкурентных процедур в </a:t>
            </a:r>
            <a:r>
              <a:rPr lang="ru-RU" sz="1600" b="1" dirty="0" smtClean="0">
                <a:solidFill>
                  <a:srgbClr val="2D68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600" b="1" dirty="0">
                <a:solidFill>
                  <a:srgbClr val="2D68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администрацией поселения </a:t>
            </a:r>
            <a:r>
              <a:rPr lang="ru-RU" sz="1600" b="1" dirty="0" smtClean="0">
                <a:solidFill>
                  <a:srgbClr val="2D68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  <a:r>
              <a:rPr lang="ru-RU" sz="1600" b="1" dirty="0" smtClean="0">
                <a:solidFill>
                  <a:srgbClr val="2D68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контракт </a:t>
            </a:r>
            <a:r>
              <a:rPr lang="ru-RU" sz="1600" b="1" dirty="0">
                <a:solidFill>
                  <a:srgbClr val="2D68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субъектами малого бизнеса.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87732" y="5463599"/>
            <a:ext cx="7202500" cy="984885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2D68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Задача, поставленная Губернатором автономного округа по увеличению доли закупок у малого и среднего бизнеса до 35 % успешно выполнена. В городском поселении Новоаганск доля закупок у малого и среднего бизнеса составила </a:t>
            </a:r>
            <a:r>
              <a:rPr lang="ru-RU" sz="1400" b="1" dirty="0" smtClean="0">
                <a:solidFill>
                  <a:srgbClr val="2D68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r>
              <a:rPr lang="ru-RU" sz="1400" b="1" dirty="0" smtClean="0">
                <a:solidFill>
                  <a:srgbClr val="2D68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,7 </a:t>
            </a:r>
            <a:r>
              <a:rPr lang="ru-RU" sz="1400" b="1" dirty="0">
                <a:solidFill>
                  <a:srgbClr val="2D686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от совокупного объёма закупок.</a:t>
            </a:r>
          </a:p>
        </p:txBody>
      </p:sp>
      <p:pic>
        <p:nvPicPr>
          <p:cNvPr id="7175" name="Picture 7" descr="D:\Users\Лариса\Desktop\МОИ ДОКУМЕНТЫ ОЭ\СОЦ.-ЭКОНОМ. РАЗВИТИЕ\Информация о Соц.-эконом.развитии\Для отчета главы перед жителями\2019\Презентация шаблон\Secr_-Aux_-Cont_B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884" y="3645024"/>
            <a:ext cx="2632119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229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="" xmlns:a16="http://schemas.microsoft.com/office/drawing/2014/main" id="{1ABE11BF-33A5-4653-A144-CCCBACF58C30}"/>
              </a:ext>
            </a:extLst>
          </p:cNvPr>
          <p:cNvSpPr txBox="1">
            <a:spLocks/>
          </p:cNvSpPr>
          <p:nvPr/>
        </p:nvSpPr>
        <p:spPr>
          <a:xfrm>
            <a:off x="355327" y="1052736"/>
            <a:ext cx="7342622" cy="576064"/>
          </a:xfrm>
          <a:prstGeom prst="rect">
            <a:avLst/>
          </a:prstGeom>
        </p:spPr>
        <p:txBody>
          <a:bodyPr vert="horz" lIns="91440" tIns="45720" rIns="91440" bIns="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14000"/>
              </a:lnSpc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Перечень региональных проектов, </a:t>
            </a:r>
          </a:p>
          <a:p>
            <a:pPr algn="ctr" fontAlgn="auto">
              <a:lnSpc>
                <a:spcPct val="114000"/>
              </a:lnSpc>
              <a:spcAft>
                <a:spcPts val="0"/>
              </a:spcAft>
              <a:defRPr/>
            </a:pPr>
            <a:r>
              <a:rPr lang="ru-RU" sz="1800" dirty="0" smtClean="0">
                <a:solidFill>
                  <a:srgbClr val="002060"/>
                </a:solidFill>
              </a:rPr>
              <a:t>входящих в состав портфеля</a:t>
            </a:r>
            <a:endParaRPr lang="ru-RU" sz="1800" b="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287" y="407988"/>
            <a:ext cx="7148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НАЦИОНАЛЬНЫЙ ПРОЕКТ  «ДЕМОГРАФИЯ»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Users\Лариса\Desktop\МОИ ДОКУМЕНТЫ ОЭ\СОЦ.-ЭКОНОМ. РАЗВИТИЕ\НАЦ ПРОЕКТ\Презентация\Логотип3-1-1024x682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964" y="6160636"/>
            <a:ext cx="1705748" cy="47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4120" y="3861048"/>
            <a:ext cx="3667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«СПОРТ – НОРМА  ЖИЗНИ»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28" name="Picture 4" descr="D:\Users\Лариса\Desktop\МОИ ДОКУМЕНТЫ ОЭ\СОЦ.-ЭКОНОМ. РАЗВИТИЕ\Информация о Соц.-эконом.развитии\Для отчета главы перед жителями\2019\Презентация шаблон\2016-summer-olympics-basketball-silhouette-clip-art-rio-olympic-sport-silhouette-basketbal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756" y="4437112"/>
            <a:ext cx="1559956" cy="153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Users\Лариса\Desktop\МОИ ДОКУМЕНТЫ ОЭ\СОЦ.-ЭКОНОМ. РАЗВИТИЕ\Информация о Соц.-эконом.развитии\Для отчета главы перед жителями\2019\Презентация шаблон\hello_html_m434975a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9040" y="4664599"/>
            <a:ext cx="2724787" cy="173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1916832"/>
            <a:ext cx="6912768" cy="175432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rgbClr val="0C78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увеличения продолжительности жизни, </a:t>
            </a:r>
            <a:r>
              <a:rPr lang="ru-RU" b="1" dirty="0" smtClean="0">
                <a:solidFill>
                  <a:srgbClr val="0C78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улучшения </a:t>
            </a:r>
            <a:r>
              <a:rPr lang="ru-RU" b="1" dirty="0">
                <a:solidFill>
                  <a:srgbClr val="0C78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демографической ситуации, </a:t>
            </a:r>
            <a:r>
              <a:rPr lang="ru-RU" b="1" dirty="0" smtClean="0">
                <a:solidFill>
                  <a:srgbClr val="0C78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ru-RU" b="1" dirty="0">
                <a:solidFill>
                  <a:srgbClr val="0C78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портфеля проектов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«Демография» </a:t>
            </a:r>
            <a:r>
              <a:rPr lang="ru-RU" b="1" dirty="0">
                <a:solidFill>
                  <a:srgbClr val="0C78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городское поселение Новоаганск принимает участие в достижении показателей регионального проекта</a:t>
            </a:r>
            <a:r>
              <a:rPr lang="ru-RU" b="1" dirty="0" smtClean="0">
                <a:solidFill>
                  <a:srgbClr val="0C78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b="1" dirty="0">
              <a:solidFill>
                <a:srgbClr val="0C78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600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6" y="3391398"/>
            <a:ext cx="1996344" cy="2994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1234632"/>
            <a:ext cx="3096344" cy="2322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214282" y="285728"/>
            <a:ext cx="6984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СПОРТ – НОРМА ЖИЗНИ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2" name="Picture 2" descr="D:\Users\Лариса\Desktop\МОИ ДОКУМЕНТЫ ОЭ\СОЦ.-ЭКОНОМ. РАЗВИТИЕ\НАЦ ПРОЕКТ\Презентация\Логотип3-1-1024x682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044" y="6148342"/>
            <a:ext cx="1705748" cy="47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537081" y="1124744"/>
            <a:ext cx="3132283" cy="2084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89756" y="3781167"/>
            <a:ext cx="3152490" cy="209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935955" y="4365104"/>
            <a:ext cx="2888121" cy="2166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842391" y="1113602"/>
            <a:ext cx="1993900" cy="13295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780202" y="2544788"/>
            <a:ext cx="2030413" cy="1693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1156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792788" y="4106219"/>
            <a:ext cx="2733004" cy="1537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233" y="1151433"/>
            <a:ext cx="4057263" cy="1825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214282" y="285728"/>
            <a:ext cx="6984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СПОРТ – НОРМА ЖИЗНИ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2" name="Picture 2" descr="D:\Users\Лариса\Desktop\МОИ ДОКУМЕНТЫ ОЭ\СОЦ.-ЭКОНОМ. РАЗВИТИЕ\НАЦ ПРОЕКТ\Презентация\Логотип3-1-1024x682 (1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044" y="6148342"/>
            <a:ext cx="1705748" cy="47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148064" y="1159037"/>
            <a:ext cx="3384767" cy="2538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90346" y="3508374"/>
            <a:ext cx="2888120" cy="2166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146460" y="4284838"/>
            <a:ext cx="3869796" cy="1741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7899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2844" y="285728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СПОРТ – НОРМА ЖИЗНИ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17555" y="1185834"/>
            <a:ext cx="2070795" cy="2761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309" y="1145306"/>
            <a:ext cx="2303487" cy="3071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2" descr="D:\Users\Лариса\Desktop\МОИ ДОКУМЕНТЫ ОЭ\СОЦ.-ЭКОНОМ. РАЗВИТИЕ\НАЦ ПРОЕКТ\Презентация\Логотип3-1-1024x682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6072206"/>
            <a:ext cx="1705748" cy="47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6" y="1412776"/>
            <a:ext cx="2826099" cy="2119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923928" y="13091"/>
            <a:ext cx="1298934" cy="914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331668" y="3769900"/>
            <a:ext cx="1994394" cy="2659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08361" y="4463359"/>
            <a:ext cx="2031435" cy="1523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939388" y="4293096"/>
            <a:ext cx="2794987" cy="18641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Users\Лариса\Desktop\МОИ ДОКУМЕНТЫ ОЭ\СОЦ.-ЭКОНОМ. РАЗВИТИЕ\НАЦ ПРОЕКТ\Презентация\Лого Жильё с надп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416" y="6029979"/>
            <a:ext cx="1852605" cy="63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>
            <a:extLst>
              <a:ext uri="{FF2B5EF4-FFF2-40B4-BE49-F238E27FC236}">
                <a16:creationId xmlns="" xmlns:a16="http://schemas.microsoft.com/office/drawing/2014/main" id="{1ABE11BF-33A5-4653-A144-CCCBACF58C30}"/>
              </a:ext>
            </a:extLst>
          </p:cNvPr>
          <p:cNvSpPr txBox="1">
            <a:spLocks/>
          </p:cNvSpPr>
          <p:nvPr/>
        </p:nvSpPr>
        <p:spPr>
          <a:xfrm>
            <a:off x="395288" y="1124744"/>
            <a:ext cx="7342622" cy="576064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N"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25198"/>
                </a:solidFill>
                <a:effectLst/>
                <a:uLnTx/>
                <a:uFillTx/>
                <a:ea typeface="+mj-ea"/>
                <a:cs typeface="+mj-cs"/>
              </a:rPr>
              <a:t>Перечень региональных проектов,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25198"/>
                </a:solidFill>
                <a:effectLst/>
                <a:uLnTx/>
                <a:uFillTx/>
                <a:ea typeface="+mj-ea"/>
                <a:cs typeface="+mj-cs"/>
              </a:rPr>
              <a:t>входящих в состав портфеля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25198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="" xmlns:a16="http://schemas.microsoft.com/office/drawing/2014/main" id="{2482DBEC-EE72-4155-ACC5-87E80C5606A9}"/>
              </a:ext>
            </a:extLst>
          </p:cNvPr>
          <p:cNvSpPr txBox="1">
            <a:spLocks/>
          </p:cNvSpPr>
          <p:nvPr/>
        </p:nvSpPr>
        <p:spPr>
          <a:xfrm>
            <a:off x="287819" y="1772816"/>
            <a:ext cx="7256042" cy="144015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lang="en-IN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B2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788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«Жильё»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B2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788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«Обеспечение устойчивого сокращения непригодного для проживания жилищного фонда»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AB2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788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«Формирование комфортной городской среды»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C788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287" y="407988"/>
            <a:ext cx="7148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НАЦИОНАЛЬНЫЙ ПРОЕКТ  «ЖИЛЬЁ И ГОРОДСКАЯ СРЕДА»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9579" y="3424644"/>
            <a:ext cx="71842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25198"/>
                </a:solidFill>
                <a:latin typeface="+mj-lt"/>
                <a:cs typeface="Times New Roman" panose="02020603050405020304" pitchFamily="18" charset="0"/>
              </a:rPr>
              <a:t>Городское </a:t>
            </a:r>
            <a:r>
              <a:rPr lang="ru-RU" sz="1600" b="1" dirty="0">
                <a:solidFill>
                  <a:srgbClr val="025198"/>
                </a:solidFill>
                <a:latin typeface="+mj-lt"/>
                <a:cs typeface="Times New Roman" panose="02020603050405020304" pitchFamily="18" charset="0"/>
              </a:rPr>
              <a:t>поселение Новоаганск принимает участие в реализации мероприятий регионального проекта:</a:t>
            </a:r>
            <a:endParaRPr lang="ru-RU" sz="1600" dirty="0">
              <a:solidFill>
                <a:srgbClr val="025198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051" name="Picture 3" descr="D:\Users\Лариса\Desktop\МОИ ДОКУМЕНТЫ ОЭ\СОЦ.-ЭКОНОМ. РАЗВИТИЕ\Информация о Соц.-эконом.развитии\Для отчета главы перед жителями\2019\Презентация шаблон\Формирование комф. гор. 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322" y="3995806"/>
            <a:ext cx="7345022" cy="190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132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3645024"/>
            <a:ext cx="2887926" cy="2166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42844" y="285728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БЛАГОУСТРОЙСТВО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347864" y="1209435"/>
            <a:ext cx="3537206" cy="2652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2" descr="D:\Users\Лариса\Desktop\МОИ ДОКУМЕНТЫ ОЭ\СОЦ.-ЭКОНОМ. РАЗВИТИЕ\НАЦ ПРОЕКТ\Презентация\Лого Жильё с надп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5929330"/>
            <a:ext cx="1852605" cy="63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13683" y="1220665"/>
            <a:ext cx="2925763" cy="2194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477633" y="4098409"/>
            <a:ext cx="2962275" cy="2221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865938" y="4330966"/>
            <a:ext cx="2109787" cy="1582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073479" y="1807650"/>
            <a:ext cx="1941494" cy="1456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95536" y="4448684"/>
            <a:ext cx="3703269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076056" y="1266364"/>
            <a:ext cx="1850240" cy="2466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44" y="214290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9" name="Picture 2" descr="D:\Users\Лариса\Desktop\МОИ ДОКУМЕНТЫ ОЭ\СОЦ.-ЭКОНОМ. РАЗВИТИЕ\НАЦ ПРОЕКТ\Презентация\Лого Жильё с надп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5929330"/>
            <a:ext cx="1852605" cy="63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12667" y="1266364"/>
            <a:ext cx="2245670" cy="29942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5935" y="1124744"/>
            <a:ext cx="2206625" cy="581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926296" y="3774815"/>
            <a:ext cx="2091123" cy="2788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83968" y="4260590"/>
            <a:ext cx="2518800" cy="1889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236296" y="1408251"/>
            <a:ext cx="1637409" cy="2183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934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827584" y="1556792"/>
            <a:ext cx="66247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и качества жизни населения;</a:t>
            </a:r>
          </a:p>
          <a:p>
            <a:pPr algn="just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непригодного для проживания жилищного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создание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устойчивого развития малого и среднего предпринимательства;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обеспечение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сбалансированности бюджета поселения, эффективной реализации муниципальных программ;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и доступности муниципальных услуг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332656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АДМИНИСТРАЦИИ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797152"/>
            <a:ext cx="2664296" cy="1776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83495" y="4626644"/>
            <a:ext cx="2057902" cy="15434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44" y="285728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1" name="Picture 2" descr="D:\Users\Лариса\Desktop\МОИ ДОКУМЕНТЫ ОЭ\СОЦ.-ЭКОНОМ. РАЗВИТИЕ\НАЦ ПРОЕКТ\Презентация\Лого Жильё с надп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5929330"/>
            <a:ext cx="1852605" cy="63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652120" y="1556792"/>
            <a:ext cx="3213100" cy="4284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97311" y="1196752"/>
            <a:ext cx="2430270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131840" y="3698858"/>
            <a:ext cx="2024968" cy="2699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306124" y="1124744"/>
            <a:ext cx="1676400" cy="223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934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288" y="407988"/>
            <a:ext cx="396081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ЖИЛИЩНЫЙ ФОНД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1" name="AutoShape 14" descr="Пергамент"/>
          <p:cNvSpPr>
            <a:spLocks noChangeArrowheads="1"/>
          </p:cNvSpPr>
          <p:nvPr/>
        </p:nvSpPr>
        <p:spPr bwMode="auto">
          <a:xfrm>
            <a:off x="4857752" y="1357298"/>
            <a:ext cx="3352800" cy="533400"/>
          </a:xfrm>
          <a:prstGeom prst="flowChartAlternateProcess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Непригодное для проживания жилье</a:t>
            </a:r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33" name="AutoShape 16" descr="Пергамент"/>
          <p:cNvSpPr>
            <a:spLocks noChangeArrowheads="1"/>
          </p:cNvSpPr>
          <p:nvPr/>
        </p:nvSpPr>
        <p:spPr bwMode="auto">
          <a:xfrm>
            <a:off x="4500562" y="2357430"/>
            <a:ext cx="1447800" cy="381000"/>
          </a:xfrm>
          <a:prstGeom prst="flowChartAlternateProcess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altLang="ru-RU" sz="1400" b="1" dirty="0" err="1" smtClean="0">
                <a:latin typeface="Times New Roman" pitchFamily="18" charset="0"/>
              </a:rPr>
              <a:t>пгт</a:t>
            </a:r>
            <a:r>
              <a:rPr lang="ru-RU" altLang="ru-RU" sz="1400" b="1" dirty="0">
                <a:latin typeface="Times New Roman" pitchFamily="18" charset="0"/>
              </a:rPr>
              <a:t>. Новоаганск</a:t>
            </a:r>
          </a:p>
        </p:txBody>
      </p:sp>
      <p:sp>
        <p:nvSpPr>
          <p:cNvPr id="34" name="AutoShape 17" descr="Пергамент"/>
          <p:cNvSpPr>
            <a:spLocks noChangeArrowheads="1"/>
          </p:cNvSpPr>
          <p:nvPr/>
        </p:nvSpPr>
        <p:spPr bwMode="auto">
          <a:xfrm>
            <a:off x="7072330" y="2357430"/>
            <a:ext cx="1447800" cy="381000"/>
          </a:xfrm>
          <a:prstGeom prst="flowChartAlternateProcess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altLang="ru-RU" sz="1400" b="1" dirty="0">
                <a:latin typeface="Times New Roman" pitchFamily="18" charset="0"/>
              </a:rPr>
              <a:t>с. Варьеган</a:t>
            </a:r>
          </a:p>
        </p:txBody>
      </p:sp>
      <p:sp>
        <p:nvSpPr>
          <p:cNvPr id="35" name="AutoShape 18"/>
          <p:cNvSpPr>
            <a:spLocks noChangeArrowheads="1"/>
          </p:cNvSpPr>
          <p:nvPr/>
        </p:nvSpPr>
        <p:spPr bwMode="auto">
          <a:xfrm>
            <a:off x="7572396" y="200024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2" name="AutoShape 18"/>
          <p:cNvSpPr>
            <a:spLocks noChangeArrowheads="1"/>
          </p:cNvSpPr>
          <p:nvPr/>
        </p:nvSpPr>
        <p:spPr bwMode="auto">
          <a:xfrm>
            <a:off x="5286380" y="200024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6" name="AutoShape 18"/>
          <p:cNvSpPr>
            <a:spLocks noChangeArrowheads="1"/>
          </p:cNvSpPr>
          <p:nvPr/>
        </p:nvSpPr>
        <p:spPr bwMode="auto">
          <a:xfrm>
            <a:off x="5000628" y="2786058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7" name="AutoShape 24" descr="Пергамент"/>
          <p:cNvSpPr>
            <a:spLocks noChangeArrowheads="1"/>
          </p:cNvSpPr>
          <p:nvPr/>
        </p:nvSpPr>
        <p:spPr bwMode="auto">
          <a:xfrm>
            <a:off x="4500562" y="3214686"/>
            <a:ext cx="1285884" cy="857256"/>
          </a:xfrm>
          <a:prstGeom prst="flowChartAlternateProcess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7 717, 6 кв. м., </a:t>
            </a:r>
          </a:p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в т.ч. 2119,9 кв.м. </a:t>
            </a:r>
          </a:p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аварийное</a:t>
            </a:r>
          </a:p>
          <a:p>
            <a:pPr algn="ctr"/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38" name="AutoShape 24" descr="Пергамент"/>
          <p:cNvSpPr>
            <a:spLocks noChangeArrowheads="1"/>
          </p:cNvSpPr>
          <p:nvPr/>
        </p:nvSpPr>
        <p:spPr bwMode="auto">
          <a:xfrm>
            <a:off x="7286644" y="3214686"/>
            <a:ext cx="1285884" cy="428628"/>
          </a:xfrm>
          <a:prstGeom prst="flowChartAlternateProcess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531,1 кв. м.</a:t>
            </a:r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39" name="AutoShape 18"/>
          <p:cNvSpPr>
            <a:spLocks noChangeArrowheads="1"/>
          </p:cNvSpPr>
          <p:nvPr/>
        </p:nvSpPr>
        <p:spPr bwMode="auto">
          <a:xfrm>
            <a:off x="7715272" y="2786058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4" name="AutoShape 24" descr="Пергамент"/>
          <p:cNvSpPr>
            <a:spLocks noChangeArrowheads="1"/>
          </p:cNvSpPr>
          <p:nvPr/>
        </p:nvSpPr>
        <p:spPr bwMode="auto">
          <a:xfrm>
            <a:off x="3500430" y="4500570"/>
            <a:ext cx="1357322" cy="1143008"/>
          </a:xfrm>
          <a:prstGeom prst="flowChartAlternateProcess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расселено</a:t>
            </a:r>
          </a:p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894, 8 кв. м.,</a:t>
            </a:r>
          </a:p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в т.ч. 564,8 кв.м. </a:t>
            </a:r>
          </a:p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аварийное</a:t>
            </a:r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46" name="AutoShape 18"/>
          <p:cNvSpPr>
            <a:spLocks noChangeArrowheads="1"/>
          </p:cNvSpPr>
          <p:nvPr/>
        </p:nvSpPr>
        <p:spPr bwMode="auto">
          <a:xfrm>
            <a:off x="4214810" y="4071942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0" name="AutoShape 24" descr="Пергамент"/>
          <p:cNvSpPr>
            <a:spLocks noChangeArrowheads="1"/>
          </p:cNvSpPr>
          <p:nvPr/>
        </p:nvSpPr>
        <p:spPr bwMode="auto">
          <a:xfrm>
            <a:off x="5072066" y="4500570"/>
            <a:ext cx="1214446" cy="1071570"/>
          </a:xfrm>
          <a:prstGeom prst="flowChartAlternateProcess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подлежит </a:t>
            </a:r>
          </a:p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расселению</a:t>
            </a:r>
          </a:p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4 054,9 кв. м.,</a:t>
            </a:r>
          </a:p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в т.ч. 530,5 кв.м. </a:t>
            </a:r>
          </a:p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аварийное</a:t>
            </a:r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48" name="AutoShape 18"/>
          <p:cNvSpPr>
            <a:spLocks noChangeArrowheads="1"/>
          </p:cNvSpPr>
          <p:nvPr/>
        </p:nvSpPr>
        <p:spPr bwMode="auto">
          <a:xfrm>
            <a:off x="5643570" y="4071942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2" name="AutoShape 24" descr="Пергамент"/>
          <p:cNvSpPr>
            <a:spLocks noChangeArrowheads="1"/>
          </p:cNvSpPr>
          <p:nvPr/>
        </p:nvSpPr>
        <p:spPr bwMode="auto">
          <a:xfrm>
            <a:off x="6572264" y="4214818"/>
            <a:ext cx="1143008" cy="571504"/>
          </a:xfrm>
          <a:prstGeom prst="flowChartAlternateProcess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расселено</a:t>
            </a:r>
          </a:p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218,1 кв. м.</a:t>
            </a:r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53" name="AutoShape 24" descr="Пергамент"/>
          <p:cNvSpPr>
            <a:spLocks noChangeArrowheads="1"/>
          </p:cNvSpPr>
          <p:nvPr/>
        </p:nvSpPr>
        <p:spPr bwMode="auto">
          <a:xfrm>
            <a:off x="7786710" y="4214818"/>
            <a:ext cx="1214446" cy="714380"/>
          </a:xfrm>
          <a:prstGeom prst="flowChartAlternateProcess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подлежит </a:t>
            </a:r>
          </a:p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расселению</a:t>
            </a:r>
          </a:p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491,9 кв. м.</a:t>
            </a:r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47" name="AutoShape 18"/>
          <p:cNvSpPr>
            <a:spLocks noChangeArrowheads="1"/>
          </p:cNvSpPr>
          <p:nvPr/>
        </p:nvSpPr>
        <p:spPr bwMode="auto">
          <a:xfrm>
            <a:off x="7000892" y="378619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9" name="AutoShape 18"/>
          <p:cNvSpPr>
            <a:spLocks noChangeArrowheads="1"/>
          </p:cNvSpPr>
          <p:nvPr/>
        </p:nvSpPr>
        <p:spPr bwMode="auto">
          <a:xfrm>
            <a:off x="8429652" y="378619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24" name="Picture 2" descr="D:\Users\Лариса\Desktop\МОИ ДОКУМЕНТЫ ОЭ\СОЦ.-ЭКОНОМ. РАЗВИТИЕ\НАЦ ПРОЕКТ\Презентация\Лого Жильё с надп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5929330"/>
            <a:ext cx="1852605" cy="63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25016" y="1176625"/>
            <a:ext cx="2082406" cy="1561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2285984" y="5857892"/>
            <a:ext cx="6572296" cy="584775"/>
          </a:xfrm>
          <a:prstGeom prst="rect">
            <a:avLst/>
          </a:prstGeom>
          <a:gradFill rotWithShape="1">
            <a:gsLst>
              <a:gs pos="0">
                <a:srgbClr val="CCFFCC">
                  <a:alpha val="79999"/>
                </a:srgbClr>
              </a:gs>
              <a:gs pos="100000">
                <a:schemeClr val="bg2"/>
              </a:gs>
            </a:gsLst>
            <a:lin ang="2700000" scaled="1"/>
          </a:gradFill>
          <a:ln w="9525">
            <a:solidFill>
              <a:srgbClr val="C48A3C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altLang="ru-RU" sz="1600" b="1" dirty="0">
                <a:latin typeface="Times New Roman" pitchFamily="18" charset="0"/>
              </a:rPr>
              <a:t>Общая площадь жилищного фонда поселения </a:t>
            </a:r>
            <a:r>
              <a:rPr lang="ru-RU" altLang="ru-RU" sz="1600" b="1" dirty="0" smtClean="0">
                <a:latin typeface="Times New Roman" pitchFamily="18" charset="0"/>
              </a:rPr>
              <a:t>на 31 декабря 2022 </a:t>
            </a:r>
            <a:r>
              <a:rPr lang="ru-RU" altLang="ru-RU" sz="1600" b="1" dirty="0">
                <a:latin typeface="Times New Roman" pitchFamily="18" charset="0"/>
              </a:rPr>
              <a:t>года составляет </a:t>
            </a:r>
            <a:r>
              <a:rPr lang="ru-RU" altLang="ru-RU" sz="1600" b="1" dirty="0" smtClean="0">
                <a:latin typeface="Times New Roman" pitchFamily="18" charset="0"/>
              </a:rPr>
              <a:t>152 тыс. 280 кв.м</a:t>
            </a:r>
            <a:r>
              <a:rPr lang="ru-RU" altLang="ru-RU" sz="1600" b="1" dirty="0">
                <a:latin typeface="Times New Roman" pitchFamily="18" charset="0"/>
              </a:rPr>
              <a:t>. </a:t>
            </a:r>
          </a:p>
        </p:txBody>
      </p:sp>
      <p:pic>
        <p:nvPicPr>
          <p:cNvPr id="30" name="Picture 16" descr="C:\Users\1\Desktop\maxresdefault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25834" y="3059901"/>
            <a:ext cx="2952771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285984" y="1357298"/>
            <a:ext cx="1953426" cy="1334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934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288" y="407988"/>
            <a:ext cx="396081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ЖИЛИЩНЫЙ ФОНД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AutoShape 14" descr="Пергамент"/>
          <p:cNvSpPr>
            <a:spLocks noChangeArrowheads="1"/>
          </p:cNvSpPr>
          <p:nvPr/>
        </p:nvSpPr>
        <p:spPr bwMode="auto">
          <a:xfrm>
            <a:off x="1285852" y="1214422"/>
            <a:ext cx="3924304" cy="857256"/>
          </a:xfrm>
          <a:prstGeom prst="flowChartAlternateProcess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altLang="ru-RU" sz="1600" b="1" dirty="0">
                <a:latin typeface="Times New Roman" pitchFamily="18" charset="0"/>
              </a:rPr>
              <a:t>Улучшение жилищных условий </a:t>
            </a:r>
          </a:p>
          <a:p>
            <a:pPr algn="ctr"/>
            <a:r>
              <a:rPr lang="ru-RU" altLang="ru-RU" sz="1600" b="1" dirty="0">
                <a:latin typeface="Times New Roman" pitchFamily="18" charset="0"/>
              </a:rPr>
              <a:t>жителей поселения</a:t>
            </a:r>
          </a:p>
        </p:txBody>
      </p:sp>
      <p:sp>
        <p:nvSpPr>
          <p:cNvPr id="13" name="AutoShape 24" descr="Пергамент"/>
          <p:cNvSpPr>
            <a:spLocks noChangeArrowheads="1"/>
          </p:cNvSpPr>
          <p:nvPr/>
        </p:nvSpPr>
        <p:spPr bwMode="auto">
          <a:xfrm>
            <a:off x="857224" y="2714620"/>
            <a:ext cx="2071702" cy="1000132"/>
          </a:xfrm>
          <a:prstGeom prst="flowChartAlternateProcess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Переселение из</a:t>
            </a:r>
          </a:p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непригодного и</a:t>
            </a:r>
          </a:p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аварийного жилья</a:t>
            </a:r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14" name="AutoShape 25" descr="Пергамент"/>
          <p:cNvSpPr>
            <a:spLocks noChangeArrowheads="1"/>
          </p:cNvSpPr>
          <p:nvPr/>
        </p:nvSpPr>
        <p:spPr bwMode="auto">
          <a:xfrm>
            <a:off x="3714744" y="2714620"/>
            <a:ext cx="1662114" cy="785818"/>
          </a:xfrm>
          <a:prstGeom prst="flowChartAlternateProcess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ru-RU" altLang="ru-RU" sz="1400" b="1" dirty="0">
                <a:latin typeface="Times New Roman" pitchFamily="18" charset="0"/>
              </a:rPr>
              <a:t>из числа граждан</a:t>
            </a:r>
          </a:p>
          <a:p>
            <a:pPr algn="ctr"/>
            <a:r>
              <a:rPr lang="ru-RU" altLang="ru-RU" sz="1400" b="1" dirty="0">
                <a:latin typeface="Times New Roman" pitchFamily="18" charset="0"/>
              </a:rPr>
              <a:t> -очередников</a:t>
            </a:r>
          </a:p>
        </p:txBody>
      </p:sp>
      <p:sp>
        <p:nvSpPr>
          <p:cNvPr id="18" name="AutoShape 29" descr="Пергамент"/>
          <p:cNvSpPr>
            <a:spLocks noChangeArrowheads="1"/>
          </p:cNvSpPr>
          <p:nvPr/>
        </p:nvSpPr>
        <p:spPr bwMode="auto">
          <a:xfrm>
            <a:off x="857224" y="4286256"/>
            <a:ext cx="1928826" cy="1214446"/>
          </a:xfrm>
          <a:prstGeom prst="bevel">
            <a:avLst>
              <a:gd name="adj" fmla="val 12500"/>
            </a:avLst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solidFill>
              <a:srgbClr val="C48A3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400" b="1" smtClean="0">
                <a:latin typeface="Times New Roman" pitchFamily="18" charset="0"/>
              </a:rPr>
              <a:t>29 семей, </a:t>
            </a:r>
            <a:endParaRPr lang="ru-RU" altLang="ru-RU" sz="1400" b="1" dirty="0" smtClean="0">
              <a:latin typeface="Times New Roman" pitchFamily="18" charset="0"/>
            </a:endParaRPr>
          </a:p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из них 4 семьи </a:t>
            </a:r>
          </a:p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в </a:t>
            </a:r>
            <a:r>
              <a:rPr lang="ru-RU" altLang="ru-RU" sz="1400" b="1" dirty="0" err="1" smtClean="0">
                <a:latin typeface="Times New Roman" pitchFamily="18" charset="0"/>
              </a:rPr>
              <a:t>пгт</a:t>
            </a:r>
            <a:r>
              <a:rPr lang="ru-RU" altLang="ru-RU" sz="1400" b="1" dirty="0" smtClean="0">
                <a:latin typeface="Times New Roman" pitchFamily="18" charset="0"/>
              </a:rPr>
              <a:t>. </a:t>
            </a:r>
            <a:r>
              <a:rPr lang="ru-RU" altLang="ru-RU" sz="1400" b="1" dirty="0" err="1" smtClean="0">
                <a:latin typeface="Times New Roman" pitchFamily="18" charset="0"/>
              </a:rPr>
              <a:t>Излучинск</a:t>
            </a:r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19" name="AutoShape 29" descr="Пергамент"/>
          <p:cNvSpPr>
            <a:spLocks noChangeArrowheads="1"/>
          </p:cNvSpPr>
          <p:nvPr/>
        </p:nvSpPr>
        <p:spPr bwMode="auto">
          <a:xfrm>
            <a:off x="4071934" y="4286256"/>
            <a:ext cx="1066800" cy="381000"/>
          </a:xfrm>
          <a:prstGeom prst="bevel">
            <a:avLst>
              <a:gd name="adj" fmla="val 12500"/>
            </a:avLst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solidFill>
              <a:srgbClr val="C48A3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1400" b="1" dirty="0" smtClean="0">
                <a:latin typeface="Times New Roman" pitchFamily="18" charset="0"/>
              </a:rPr>
              <a:t>4 семьи</a:t>
            </a:r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22" name="AutoShape 18"/>
          <p:cNvSpPr>
            <a:spLocks noChangeArrowheads="1"/>
          </p:cNvSpPr>
          <p:nvPr/>
        </p:nvSpPr>
        <p:spPr bwMode="auto">
          <a:xfrm>
            <a:off x="4357686" y="2214554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3" name="AutoShape 18"/>
          <p:cNvSpPr>
            <a:spLocks noChangeArrowheads="1"/>
          </p:cNvSpPr>
          <p:nvPr/>
        </p:nvSpPr>
        <p:spPr bwMode="auto">
          <a:xfrm>
            <a:off x="2071670" y="2214554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5" name="AutoShape 18"/>
          <p:cNvSpPr>
            <a:spLocks noChangeArrowheads="1"/>
          </p:cNvSpPr>
          <p:nvPr/>
        </p:nvSpPr>
        <p:spPr bwMode="auto">
          <a:xfrm>
            <a:off x="1714480" y="3857628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6" name="AutoShape 18"/>
          <p:cNvSpPr>
            <a:spLocks noChangeArrowheads="1"/>
          </p:cNvSpPr>
          <p:nvPr/>
        </p:nvSpPr>
        <p:spPr bwMode="auto">
          <a:xfrm>
            <a:off x="4500562" y="378619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rgbClr val="A19F3F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17" name="Picture 2" descr="D:\Users\Лариса\Desktop\МОИ ДОКУМЕНТЫ ОЭ\СОЦ.-ЭКОНОМ. РАЗВИТИЕ\НАЦ ПРОЕКТ\Презентация\Лого Жильё с надп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5929330"/>
            <a:ext cx="1852605" cy="63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3643306" y="5786454"/>
            <a:ext cx="4724400" cy="523220"/>
          </a:xfrm>
          <a:prstGeom prst="rect">
            <a:avLst/>
          </a:prstGeom>
          <a:gradFill rotWithShape="1">
            <a:gsLst>
              <a:gs pos="0">
                <a:srgbClr val="CCFFCC">
                  <a:alpha val="79999"/>
                </a:srgbClr>
              </a:gs>
              <a:gs pos="100000">
                <a:schemeClr val="bg2"/>
              </a:gs>
            </a:gsLst>
            <a:lin ang="2700000" scaled="1"/>
          </a:gradFill>
          <a:ln w="9525">
            <a:solidFill>
              <a:srgbClr val="C48A3C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altLang="ru-RU" sz="1400" b="1" dirty="0" smtClean="0">
                <a:latin typeface="Times New Roman" pitchFamily="18" charset="0"/>
              </a:rPr>
              <a:t>В 2022 году снесено 6 многоквартирных домов и </a:t>
            </a:r>
          </a:p>
          <a:p>
            <a:pPr algn="ctr">
              <a:defRPr/>
            </a:pPr>
            <a:r>
              <a:rPr lang="ru-RU" altLang="ru-RU" sz="1400" b="1" dirty="0" smtClean="0">
                <a:latin typeface="Times New Roman" pitchFamily="18" charset="0"/>
              </a:rPr>
              <a:t>1 домовладение общей площадью 1757,7 кв. м.</a:t>
            </a:r>
            <a:endParaRPr lang="ru-RU" altLang="ru-RU" sz="1400" b="1" dirty="0">
              <a:latin typeface="Times New Roman" pitchFamily="18" charset="0"/>
            </a:endParaRPr>
          </a:p>
        </p:txBody>
      </p:sp>
      <p:graphicFrame>
        <p:nvGraphicFramePr>
          <p:cNvPr id="24" name="Диаграмма 23"/>
          <p:cNvGraphicFramePr>
            <a:graphicFrameLocks/>
          </p:cNvGraphicFramePr>
          <p:nvPr/>
        </p:nvGraphicFramePr>
        <p:xfrm>
          <a:off x="5143504" y="1000108"/>
          <a:ext cx="4000496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8934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159" y="4007373"/>
            <a:ext cx="2630146" cy="228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288" y="407988"/>
            <a:ext cx="5534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ЭКОЛОГИЯ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069504"/>
            <a:ext cx="3744416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9949" y="3839616"/>
            <a:ext cx="1957671" cy="2610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T:\3.САФИНОЙ НА ПРОВЕРКУ\экология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00768"/>
            <a:ext cx="1714480" cy="586379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4161101"/>
            <a:ext cx="2843808" cy="2132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3577" y="1152228"/>
            <a:ext cx="1982148" cy="2642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11960" y="1700808"/>
            <a:ext cx="2620169" cy="1965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934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288" y="407988"/>
            <a:ext cx="5534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054" name="AutoShape 6" descr="Картинки по запросу &quot;картинки региональный проект культурная сред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0" name="AutoShape 12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2" name="AutoShape 14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832" y="4204601"/>
            <a:ext cx="3176728" cy="23825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200796"/>
            <a:ext cx="2676170" cy="3568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2" descr="T:\3.САФИНОЙ НА ПРОВЕРКУ\экологи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000768"/>
            <a:ext cx="1714480" cy="586379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898670" y="3826106"/>
            <a:ext cx="2077055" cy="27694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374176" y="1177497"/>
            <a:ext cx="2160240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156176" y="1177497"/>
            <a:ext cx="1894126" cy="25255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8934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287" y="407988"/>
            <a:ext cx="7148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НАЦИОНАЛЬНЫЙ ПРОЕКТ  «КУЛЬТУРА»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0034" y="1214422"/>
            <a:ext cx="82153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Городское </a:t>
            </a:r>
            <a:r>
              <a:rPr lang="ru-RU" sz="16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поселение Новоаганск принимает участие </a:t>
            </a:r>
            <a:r>
              <a:rPr lang="ru-RU" sz="1600" b="1" dirty="0" smtClean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в достижении показателей регионального </a:t>
            </a:r>
            <a:r>
              <a:rPr lang="ru-RU" sz="16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проекта:</a:t>
            </a:r>
            <a:endParaRPr lang="ru-RU" sz="1600" dirty="0">
              <a:solidFill>
                <a:srgbClr val="7030A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ртинки по запросу &quot;картинки региональный проект культурная среда&quot;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9812" y="1830017"/>
            <a:ext cx="3504452" cy="2630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6115484"/>
            <a:ext cx="1536108" cy="4595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1858" y="4907943"/>
            <a:ext cx="2592288" cy="1207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6559" y="4569604"/>
            <a:ext cx="2808499" cy="1884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34" y="4503481"/>
            <a:ext cx="2016473" cy="1512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00" y="1799197"/>
            <a:ext cx="2348953" cy="2348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https://avatars.mds.yandex.net/get-pdb/1325329/d3168687-ab53-455d-ab41-83f6e71b0d4c/s120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50119">
            <a:off x="6575210" y="2295144"/>
            <a:ext cx="2405278" cy="1785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132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287" y="407988"/>
            <a:ext cx="7148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КУЛЬТУРА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6115484"/>
            <a:ext cx="1536108" cy="4595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492" y="1190342"/>
            <a:ext cx="3707904" cy="2085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375" y="3774257"/>
            <a:ext cx="2660458" cy="18607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4521" y="4545333"/>
            <a:ext cx="2855566" cy="1903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165876" y="1401532"/>
            <a:ext cx="2075183" cy="1347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411796" y="2924944"/>
            <a:ext cx="1976554" cy="1415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03848" y="4901650"/>
            <a:ext cx="2208492" cy="1463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569180" y="3356992"/>
            <a:ext cx="2021451" cy="13476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707274" y="1401532"/>
            <a:ext cx="1951745" cy="1097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8132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804161" y="1268760"/>
            <a:ext cx="1758014" cy="2490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287" y="414338"/>
            <a:ext cx="7148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КУЛЬТУРА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6115484"/>
            <a:ext cx="1536108" cy="4595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265" y="1126072"/>
            <a:ext cx="1926155" cy="2735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8080" y="4102170"/>
            <a:ext cx="3407805" cy="2129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75856" y="3828566"/>
            <a:ext cx="1893083" cy="2677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330425" y="1102644"/>
            <a:ext cx="1732176" cy="2449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514002" y="1138854"/>
            <a:ext cx="1858360" cy="2627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63688" y="4551548"/>
            <a:ext cx="1364338" cy="1929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30997" y="4725144"/>
            <a:ext cx="1534280" cy="1114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132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11560" y="4258352"/>
            <a:ext cx="1588237" cy="2117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287" y="407988"/>
            <a:ext cx="7148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КУЛЬТУРА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90115" name="Picture 3" descr="C:\Users\Work\Desktop\сход 2019\инф ЭПМ\12 музеев готов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5382" y="26003408"/>
            <a:ext cx="745926" cy="624713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6115484"/>
            <a:ext cx="1536108" cy="45958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724225" y="1268760"/>
            <a:ext cx="3077676" cy="2308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848941" y="4085497"/>
            <a:ext cx="3013040" cy="2259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9512" y="1168913"/>
            <a:ext cx="2170672" cy="2894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384328" y="1168913"/>
            <a:ext cx="1942267" cy="2589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627784" y="4157984"/>
            <a:ext cx="3010634" cy="2007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132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 rot="5400000">
            <a:off x="6564905" y="1733608"/>
            <a:ext cx="2713537" cy="1689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287" y="407988"/>
            <a:ext cx="7148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КУЛЬТУРА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6115484"/>
            <a:ext cx="1536108" cy="4595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57489"/>
            <a:ext cx="3528392" cy="1982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987824" y="3808408"/>
            <a:ext cx="2775843" cy="25185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57879" y="3422612"/>
            <a:ext cx="2268327" cy="24056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969573" y="1340768"/>
            <a:ext cx="2648867" cy="1937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243142" y="4080211"/>
            <a:ext cx="2601435" cy="2285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132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634082"/>
          </a:xfrm>
        </p:spPr>
        <p:txBody>
          <a:bodyPr/>
          <a:lstStyle/>
          <a:p>
            <a:pPr algn="l"/>
            <a:r>
              <a:rPr lang="ru-RU" sz="1800" b="1" dirty="0" smtClean="0">
                <a:solidFill>
                  <a:srgbClr val="002060"/>
                </a:solidFill>
                <a:latin typeface="+mn-lt"/>
              </a:rPr>
              <a:t>Специальная военная операция</a:t>
            </a:r>
            <a:endParaRPr lang="ru-RU" sz="1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-468560" y="-603448"/>
            <a:ext cx="8229600" cy="4525963"/>
          </a:xfrm>
        </p:spPr>
        <p:txBody>
          <a:bodyPr/>
          <a:lstStyle/>
          <a:p>
            <a:r>
              <a:rPr lang="ru-RU" dirty="0" smtClean="0"/>
              <a:t>ЗА РОССИЮ, ЗА Президента и  т.д.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088459" y="3373260"/>
            <a:ext cx="6048672" cy="3030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932040" y="875663"/>
            <a:ext cx="3816424" cy="25716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9512" y="964315"/>
            <a:ext cx="3600400" cy="2394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254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287" y="407988"/>
            <a:ext cx="7148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КУЛЬТУРА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89103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13454" y="1114748"/>
            <a:ext cx="2444207" cy="33615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6115484"/>
            <a:ext cx="1536108" cy="459586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130391" y="1114748"/>
            <a:ext cx="2382169" cy="32761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1520" y="1114748"/>
            <a:ext cx="2261934" cy="31974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127839" y="3808649"/>
            <a:ext cx="1981200" cy="27247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364088" y="4552163"/>
            <a:ext cx="1401763" cy="198121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869268" y="4624705"/>
            <a:ext cx="2808312" cy="1872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132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287" y="407988"/>
            <a:ext cx="7148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КУЛЬТУРА</a:t>
            </a:r>
            <a:r>
              <a:rPr lang="ru-RU" dirty="0" smtClean="0">
                <a:solidFill>
                  <a:srgbClr val="92D050"/>
                </a:solidFill>
              </a:rPr>
              <a:t> </a:t>
            </a:r>
            <a:endParaRPr lang="ru-RU" b="1" dirty="0">
              <a:solidFill>
                <a:srgbClr val="92D05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96" y="6115484"/>
            <a:ext cx="1536108" cy="45958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51520" y="1412776"/>
            <a:ext cx="2961478" cy="4072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563888" y="2204864"/>
            <a:ext cx="2520842" cy="35642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618953" y="1194984"/>
            <a:ext cx="1771624" cy="2901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224499" y="4334216"/>
            <a:ext cx="2722239" cy="2041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0526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287" y="407988"/>
            <a:ext cx="7148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>
                <a:solidFill>
                  <a:srgbClr val="92D050"/>
                </a:solidFill>
              </a:rPr>
              <a:t> 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9352" y="167733"/>
            <a:ext cx="6004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</a:rPr>
              <a:t>Исполнение доходной части бюджета поселения  за 2022 год, млн. рублей.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00738944"/>
              </p:ext>
            </p:extLst>
          </p:nvPr>
        </p:nvGraphicFramePr>
        <p:xfrm>
          <a:off x="0" y="1052736"/>
          <a:ext cx="9144000" cy="5326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38132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5287" y="407988"/>
            <a:ext cx="7148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 smtClean="0">
                <a:solidFill>
                  <a:srgbClr val="92D050"/>
                </a:solidFill>
              </a:rPr>
              <a:t> </a:t>
            </a:r>
            <a:endParaRPr lang="ru-RU" b="1" dirty="0">
              <a:solidFill>
                <a:srgbClr val="92D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61925"/>
            <a:ext cx="7561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/>
              <a:t>Исполнение расходной части бюджета поселения в разрезе муниципальных программ за 2022 год, млн. рублей</a:t>
            </a:r>
            <a:endParaRPr lang="ru-RU" b="1" dirty="0"/>
          </a:p>
        </p:txBody>
      </p:sp>
      <p:graphicFrame>
        <p:nvGraphicFramePr>
          <p:cNvPr id="7" name="Диаграмм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44664191"/>
              </p:ext>
            </p:extLst>
          </p:nvPr>
        </p:nvGraphicFramePr>
        <p:xfrm>
          <a:off x="0" y="1054320"/>
          <a:ext cx="9144000" cy="5614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8132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2294" y="5733256"/>
            <a:ext cx="8047459" cy="738664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251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на территории поселения реализовано два  социально-значимых проекта (строительство жилых домов в с. Варьёган по ул. Айваседа-Мэру, д.6а и д.8) </a:t>
            </a:r>
            <a:endParaRPr lang="ru-RU" sz="1400" b="1" dirty="0" smtClean="0">
              <a:solidFill>
                <a:srgbClr val="02519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251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общей </a:t>
            </a:r>
            <a:r>
              <a:rPr lang="ru-RU" sz="1400" b="1" dirty="0">
                <a:solidFill>
                  <a:srgbClr val="0251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инвестиционной ёмкостью более 17 </a:t>
            </a:r>
            <a:r>
              <a:rPr lang="ru-RU" sz="1400" b="1" dirty="0" smtClean="0">
                <a:solidFill>
                  <a:srgbClr val="0251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миллионов рублей</a:t>
            </a:r>
            <a:r>
              <a:rPr lang="ru-RU" sz="1400" b="1" dirty="0">
                <a:solidFill>
                  <a:srgbClr val="02519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4367" y="407988"/>
            <a:ext cx="3960812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25198"/>
                </a:solidFill>
              </a:rPr>
              <a:t>ИНВЕСТИЦИИ</a:t>
            </a:r>
            <a:endParaRPr lang="ru-RU" b="1" dirty="0">
              <a:solidFill>
                <a:srgbClr val="025198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2857496"/>
            <a:ext cx="4583180" cy="2578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7158" y="1071546"/>
            <a:ext cx="8572560" cy="160043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</a:gra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25198"/>
                </a:solidFill>
                <a:latin typeface="Times New Roman" pitchFamily="18" charset="0"/>
                <a:cs typeface="Times New Roman" pitchFamily="18" charset="0"/>
              </a:rPr>
              <a:t>Для улучшения инвестиционного климата и привлечения инвесторов</a:t>
            </a:r>
            <a:r>
              <a:rPr lang="ru-RU" sz="1400" b="1" dirty="0" smtClean="0">
                <a:solidFill>
                  <a:srgbClr val="025198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>
                <a:solidFill>
                  <a:srgbClr val="025198"/>
                </a:solidFill>
                <a:latin typeface="Times New Roman" pitchFamily="18" charset="0"/>
                <a:cs typeface="Times New Roman" pitchFamily="18" charset="0"/>
              </a:rPr>
              <a:t>на официальном сайте поселения (</a:t>
            </a:r>
            <a:r>
              <a:rPr lang="en-US" sz="1400" b="1" dirty="0" err="1">
                <a:solidFill>
                  <a:srgbClr val="025198"/>
                </a:solidFill>
                <a:latin typeface="Times New Roman" pitchFamily="18" charset="0"/>
                <a:cs typeface="Times New Roman" pitchFamily="18" charset="0"/>
              </a:rPr>
              <a:t>gp</a:t>
            </a:r>
            <a:r>
              <a:rPr lang="ru-RU" sz="1400" b="1" dirty="0">
                <a:solidFill>
                  <a:srgbClr val="025198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400" b="1" dirty="0">
                <a:solidFill>
                  <a:srgbClr val="025198"/>
                </a:solidFill>
                <a:latin typeface="Times New Roman" pitchFamily="18" charset="0"/>
                <a:cs typeface="Times New Roman" pitchFamily="18" charset="0"/>
              </a:rPr>
              <a:t>novoagansk</a:t>
            </a:r>
            <a:r>
              <a:rPr lang="ru-RU" sz="1400" b="1" dirty="0">
                <a:solidFill>
                  <a:srgbClr val="025198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400" b="1" dirty="0" err="1">
                <a:solidFill>
                  <a:srgbClr val="025198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sz="1400" b="1" dirty="0">
                <a:solidFill>
                  <a:srgbClr val="025198"/>
                </a:solidFill>
                <a:latin typeface="Times New Roman" pitchFamily="18" charset="0"/>
                <a:cs typeface="Times New Roman" pitchFamily="18" charset="0"/>
              </a:rPr>
              <a:t>) в разделе "Инвестиционный портал" </a:t>
            </a:r>
            <a:r>
              <a:rPr lang="ru-RU" sz="1400" b="1" dirty="0" smtClean="0">
                <a:solidFill>
                  <a:srgbClr val="025198"/>
                </a:solidFill>
                <a:latin typeface="Times New Roman" pitchFamily="18" charset="0"/>
                <a:cs typeface="Times New Roman" pitchFamily="18" charset="0"/>
              </a:rPr>
              <a:t>размещены:</a:t>
            </a:r>
          </a:p>
          <a:p>
            <a:pPr algn="just">
              <a:buFontTx/>
              <a:buChar char="-"/>
            </a:pPr>
            <a:r>
              <a:rPr lang="ru-RU" sz="1400" b="1" dirty="0" smtClean="0">
                <a:solidFill>
                  <a:srgbClr val="025198"/>
                </a:solidFill>
                <a:latin typeface="Times New Roman" pitchFamily="18" charset="0"/>
                <a:cs typeface="Times New Roman" pitchFamily="18" charset="0"/>
              </a:rPr>
              <a:t>Инвестиционный </a:t>
            </a:r>
            <a:r>
              <a:rPr lang="ru-RU" sz="1400" b="1" dirty="0">
                <a:solidFill>
                  <a:srgbClr val="025198"/>
                </a:solidFill>
                <a:latin typeface="Times New Roman" pitchFamily="18" charset="0"/>
                <a:cs typeface="Times New Roman" pitchFamily="18" charset="0"/>
              </a:rPr>
              <a:t>паспорт городского поселения Новоаганск</a:t>
            </a:r>
            <a:r>
              <a:rPr lang="ru-RU" sz="1400" b="1" dirty="0" smtClean="0">
                <a:solidFill>
                  <a:srgbClr val="025198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>
                <a:solidFill>
                  <a:srgbClr val="025198"/>
                </a:solidFill>
                <a:latin typeface="Times New Roman" pitchFamily="18" charset="0"/>
                <a:cs typeface="Times New Roman" pitchFamily="18" charset="0"/>
              </a:rPr>
              <a:t>который содержит данные об экономическом потенциале и наличии земельных участков для реализации инвестиционных </a:t>
            </a:r>
            <a:r>
              <a:rPr lang="ru-RU" sz="1400" b="1" dirty="0" smtClean="0">
                <a:solidFill>
                  <a:srgbClr val="025198"/>
                </a:solidFill>
                <a:latin typeface="Times New Roman" pitchFamily="18" charset="0"/>
                <a:cs typeface="Times New Roman" pitchFamily="18" charset="0"/>
              </a:rPr>
              <a:t>проектов;</a:t>
            </a:r>
            <a:endParaRPr lang="ru-RU" sz="1400" b="1" dirty="0">
              <a:solidFill>
                <a:srgbClr val="025198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sz="1400" b="1" dirty="0" smtClean="0">
                <a:solidFill>
                  <a:srgbClr val="025198"/>
                </a:solidFill>
                <a:latin typeface="Times New Roman" pitchFamily="18" charset="0"/>
                <a:cs typeface="Times New Roman" pitchFamily="18" charset="0"/>
              </a:rPr>
              <a:t>Реестр сформированных инвестиционных предложений, в том числе по проектам, предусмотренным Стратегией социально-экономического развития Нижневартовского района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3570" y="3143248"/>
            <a:ext cx="2485574" cy="17634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6564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7158" y="357166"/>
            <a:ext cx="7148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РАСПОРЯЖЕНИЕ ЗЕМЕЛЬНЫМИ УЧАСТКАМИ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Воронкова\Desktop\загруженно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000108"/>
            <a:ext cx="9144000" cy="56436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132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288" y="407988"/>
            <a:ext cx="5534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ТРАНСПОРТНОЕ СООБЩЕНИЕ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054" name="AutoShape 6" descr="Картинки по запросу &quot;картинки региональный проект культурная сред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0" name="AutoShape 12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2" name="AutoShape 14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53450" y="2091219"/>
            <a:ext cx="2560728" cy="1920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311256" y="2049784"/>
            <a:ext cx="3038263" cy="1476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6751" y="1628800"/>
            <a:ext cx="3773259" cy="1833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4725144"/>
            <a:ext cx="3539134" cy="1719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375" y="4425945"/>
            <a:ext cx="3806420" cy="1849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8934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285728"/>
            <a:ext cx="55340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ТЕРРИТОРИАЛЬНОЕ ОБЩЕСТВЕННОЕ САМОУПРАВЛЕНИЕ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054" name="AutoShape 6" descr="Картинки по запросу &quot;картинки региональный проект культурная сред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0" name="AutoShape 12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2" name="AutoShape 14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63" name="Picture 3" descr="T:\3.САФИНОЙ НА ПРОВЕРКУ\3.Отделы и службы\ОПиКО\ТОС\zachem-nuzhen-tos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1196752"/>
            <a:ext cx="5384895" cy="3763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6422" y="3212976"/>
            <a:ext cx="3094094" cy="3094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934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285728"/>
            <a:ext cx="5534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КОЛЛЕГИАЛЬНЫЕ ОБЩЕСТВЕННЫЕ ОРГАНЫ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054" name="AutoShape 6" descr="Картинки по запросу &quot;картинки региональный проект культурная сред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0" name="AutoShape 12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2" name="AutoShape 14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14546" y="1214422"/>
            <a:ext cx="55721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Общественные организации, осуществляющие деятельность на территории городского поселения Новоаганск</a:t>
            </a:r>
            <a:endParaRPr lang="ru-RU" dirty="0"/>
          </a:p>
        </p:txBody>
      </p:sp>
      <p:sp>
        <p:nvSpPr>
          <p:cNvPr id="15" name="Капля 14"/>
          <p:cNvSpPr/>
          <p:nvPr/>
        </p:nvSpPr>
        <p:spPr>
          <a:xfrm>
            <a:off x="1071538" y="2071678"/>
            <a:ext cx="2357454" cy="857256"/>
          </a:xfrm>
          <a:prstGeom prst="teardrop">
            <a:avLst>
              <a:gd name="adj" fmla="val 104494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религиозные организации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Капля 15"/>
          <p:cNvSpPr/>
          <p:nvPr/>
        </p:nvSpPr>
        <p:spPr>
          <a:xfrm>
            <a:off x="6286512" y="2071678"/>
            <a:ext cx="2143140" cy="928694"/>
          </a:xfrm>
          <a:prstGeom prst="teardrop">
            <a:avLst>
              <a:gd name="adj" fmla="val 104494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общественные организации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7158" y="3286124"/>
            <a:ext cx="2071702" cy="230832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Monotype Corsiva" pitchFamily="66" charset="0"/>
              </a:rPr>
              <a:t>Местная религиозная организация православный Приход храма в честь </a:t>
            </a:r>
            <a:r>
              <a:rPr lang="ru-RU" sz="1600" b="1" dirty="0" err="1" smtClean="0">
                <a:latin typeface="Monotype Corsiva" pitchFamily="66" charset="0"/>
              </a:rPr>
              <a:t>священномученника</a:t>
            </a:r>
            <a:r>
              <a:rPr lang="ru-RU" sz="1600" b="1" dirty="0" smtClean="0">
                <a:latin typeface="Monotype Corsiva" pitchFamily="66" charset="0"/>
              </a:rPr>
              <a:t>  </a:t>
            </a:r>
            <a:r>
              <a:rPr lang="ru-RU" sz="1600" b="1" dirty="0" err="1" smtClean="0">
                <a:latin typeface="Monotype Corsiva" pitchFamily="66" charset="0"/>
              </a:rPr>
              <a:t>Гермогена</a:t>
            </a:r>
            <a:r>
              <a:rPr lang="ru-RU" sz="1600" b="1" dirty="0" smtClean="0">
                <a:latin typeface="Monotype Corsiva" pitchFamily="66" charset="0"/>
              </a:rPr>
              <a:t> и всех </a:t>
            </a:r>
            <a:r>
              <a:rPr lang="ru-RU" sz="1600" b="1" dirty="0" err="1" smtClean="0">
                <a:latin typeface="Monotype Corsiva" pitchFamily="66" charset="0"/>
              </a:rPr>
              <a:t>новомученников</a:t>
            </a:r>
            <a:r>
              <a:rPr lang="ru-RU" sz="1600" b="1" dirty="0" smtClean="0">
                <a:latin typeface="Monotype Corsiva" pitchFamily="66" charset="0"/>
              </a:rPr>
              <a:t> и исповедников церкви русской</a:t>
            </a:r>
            <a:endParaRPr lang="ru-RU" sz="1600" b="1" dirty="0">
              <a:latin typeface="Monotype Corsiva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14810" y="3357562"/>
            <a:ext cx="1878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Нижневартовское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районное отделение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9124" y="3929066"/>
            <a:ext cx="1285884" cy="1448311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500438"/>
            <a:ext cx="2000264" cy="1222259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2132" y="5214950"/>
            <a:ext cx="3163786" cy="1285883"/>
          </a:xfrm>
          <a:prstGeom prst="rect">
            <a:avLst/>
          </a:prstGeom>
        </p:spPr>
      </p:pic>
      <p:cxnSp>
        <p:nvCxnSpPr>
          <p:cNvPr id="24" name="Прямая со стрелкой 23"/>
          <p:cNvCxnSpPr/>
          <p:nvPr/>
        </p:nvCxnSpPr>
        <p:spPr>
          <a:xfrm rot="16200000" flipH="1">
            <a:off x="7965305" y="3250405"/>
            <a:ext cx="428628" cy="214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5400000">
            <a:off x="5643570" y="3929066"/>
            <a:ext cx="1857388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500298" y="3357562"/>
            <a:ext cx="1423630" cy="132343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Monotype Corsiva" pitchFamily="66" charset="0"/>
              </a:rPr>
              <a:t>Местная мусульманская религиозная организация  </a:t>
            </a:r>
            <a:r>
              <a:rPr lang="ru-RU" sz="1600" b="1" dirty="0" err="1" smtClean="0">
                <a:latin typeface="Monotype Corsiva" pitchFamily="66" charset="0"/>
              </a:rPr>
              <a:t>Махалля</a:t>
            </a:r>
            <a:endParaRPr lang="ru-RU" sz="1600" b="1" dirty="0">
              <a:latin typeface="Monotype Corsiva" pitchFamily="66" charset="0"/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 rot="16200000" flipH="1">
            <a:off x="2928926" y="3000372"/>
            <a:ext cx="428628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rot="10800000" flipV="1">
            <a:off x="5286380" y="2857496"/>
            <a:ext cx="928694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rot="10800000" flipV="1">
            <a:off x="785786" y="2786058"/>
            <a:ext cx="428628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934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020" y="1225847"/>
            <a:ext cx="2816432" cy="5006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285728"/>
            <a:ext cx="5534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054" name="AutoShape 6" descr="Картинки по запросу &quot;картинки региональный проект культурная сред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0" name="AutoShape 12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2" name="AutoShape 14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751102" y="1141574"/>
            <a:ext cx="3206459" cy="1557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49461" y="4744692"/>
            <a:ext cx="3357325" cy="1631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5445" y="3020514"/>
            <a:ext cx="2520280" cy="1417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84596" y="2790615"/>
            <a:ext cx="2928990" cy="1647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328683" y="1289865"/>
            <a:ext cx="2241406" cy="1260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318743" y="4581128"/>
            <a:ext cx="1101040" cy="1958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934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85" y="116632"/>
            <a:ext cx="6264696" cy="732471"/>
          </a:xfrm>
        </p:spPr>
        <p:txBody>
          <a:bodyPr/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Гуманитарная помощь. Специальная военная операция.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6285" y="5013176"/>
            <a:ext cx="2007905" cy="1129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8382" y="1124744"/>
            <a:ext cx="1903710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806877" y="2996952"/>
            <a:ext cx="1902916" cy="3382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097297" y="3212976"/>
            <a:ext cx="1902916" cy="3382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339752" y="1052736"/>
            <a:ext cx="1559345" cy="2079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83968" y="5013176"/>
            <a:ext cx="1901825" cy="1425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546848" y="1052736"/>
            <a:ext cx="3269356" cy="1839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546848" y="3261667"/>
            <a:ext cx="1901825" cy="1426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6414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285728"/>
            <a:ext cx="5534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054" name="AutoShape 6" descr="Картинки по запросу &quot;картинки региональный проект культурная сред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0" name="AutoShape 12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2" name="AutoShape 14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890" y="1166299"/>
            <a:ext cx="4136986" cy="2327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718" y="4005064"/>
            <a:ext cx="4299440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4319" y="4098438"/>
            <a:ext cx="1632181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9294" y="1198923"/>
            <a:ext cx="4020990" cy="2261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16016" y="3766877"/>
            <a:ext cx="2279650" cy="1282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276241" y="5322574"/>
            <a:ext cx="2279650" cy="1107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934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285728"/>
            <a:ext cx="5534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</a:rPr>
              <a:t>ОБРАЩЕНИЯ ГРАЖДАН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054" name="AutoShape 6" descr="Картинки по запросу &quot;картинки региональный проект культурная сред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0" name="AutoShape 12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2" name="AutoShape 14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/>
        </p:nvGraphicFramePr>
        <p:xfrm>
          <a:off x="0" y="1071546"/>
          <a:ext cx="7000892" cy="5357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/>
        </p:nvGraphicFramePr>
        <p:xfrm>
          <a:off x="6858016" y="1285860"/>
          <a:ext cx="2519393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8934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7158" y="285728"/>
            <a:ext cx="5534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accent5"/>
                </a:solidFill>
              </a:rPr>
              <a:t> </a:t>
            </a:r>
            <a:endParaRPr lang="ru-RU" b="1" dirty="0">
              <a:solidFill>
                <a:schemeClr val="accent5"/>
              </a:solidFill>
            </a:endParaRPr>
          </a:p>
        </p:txBody>
      </p:sp>
      <p:sp>
        <p:nvSpPr>
          <p:cNvPr id="2054" name="AutoShape 6" descr="Картинки по запросу &quot;картинки региональный проект культурная среда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data:image/png;base64,iVBORw0KGgoAAAANSUhEUgAAAasAAAB2CAMAAABBGEwaAAABF1BMVEX///9PovAASpDUMzMASI8ARo4ARI0AQoxLoPAAQIvn7fTWNzfUMTHh6/MAS5ErZaDnkZHSJyfw9PgRVZeLosI/caf4+/3Z4+0AOogAT5RZh7TP3OnD1eVrsPJokboAOomxxNpGeKuAnL9Yfq11tfO/zN42aqKSr8yku9QdXJufyfbn8v1VhLOLvvQlZqK/3PlcqfGq0PfX6ftFqPrT5vuJqckgZ68AMIV5lbrF3/pssfKSw/U5htFBkd0pc7zZLSbdJxt0ncMibbUAXKg0gclTiLd8pt+rYoSGe7DKOj9Nc6azU2pmlNmNdKOzVW+Za5O7TmTASFh2iMXEQk6rW3hamN+iYoVvi8qPcqC5uNXOp7jYnannkI8uuOzYAAAZz0lEQVR4nO2dCX/iRrLAQWldZICMMOI0FmBAmPEYsNn1kWxmNvveS2aTTTbZJO/Y7/85XldVt9Q6EfiIZ0z9djOARUvqv6q6qrq6KZX2kn63st8XD/LU4nfa13/0NRykiDhvDKYZ3sM05vobELW11gg/qj7MCV609Kc20zQ27z1Ia860bdv2SVf5yD/hn9i1/oO0/6Jl1jA0EKP5IM05TR0aGygf+Tb/hDUOrO4p1W6baSTtwfbDt8uB1WNJb2pKVJpW8x6gxQOrxxFX2j8S1niAIYtYmQdWDyuVgc00VYypc+9GD3r1GNJrmlFUXB1G7n1bPbB6eHH9E11LiDm7b7tPzsq99+P1pLLH5ToDPa5UOGTVWve8lgKsKn3Pn21m/iTIa7lVEPkW31Tpnir4OjTNbuRdqT8bXV9fH/nKVavfFg0HUbjbmvgzOHVkYK7GxE1+Mbj0lMazD3diFy8ud+PtlBbo1c0UUhhl3TMxuIWVMxnUO0w3QPTOQPSx16nVatpUHN/R+Ds2wddDnb82Am13B6wWtO16c2aYpmEautaVvV+BL2hztWFWh+5yW/5wXqNT62zuB893dQ7nC6UNTfXhFZvGO7XJ4HOP3rTqLDhcx8NjD/oIL15eruPj5ZpwuYPiKjFrpNg/AeueicF8VtXmickVmlSaMbtDyubBJ0bACtIohmAFjqodsJoZTLNF25WuLe+CaSbzxacwCOsBKwbvkNXMsHVdnlljdlc+761G1MKcUOfDFdXjrKY6XLYnvjjXg8PxrPU4K1AI6RJXh8rl2vOCI4JzbWSi4hfoF2slq/Gkz+6FrJyhET0Z3Z5X46/1CCtd6pWmjKI96HrxHDjDiBfLGB2ErFjAqgbvkNWkHTkzs9+LRuOsSFHgTCl6Baw0T3wxxoolWBnhY9tq2uI66caLpfR6dTs+VEVuWrtXlCX0qlttSanOzIAVf7rhtcFtAZ3THsGnBVm16uHNuwO6d92wCT8z8RuZrJw6NsvPrItOE/fZ6kQ741FY8SeL7tdgdH6zW8DJ8BvRRxv7UVMUzRjeJ8oiVlqjHspcC1n1md1mb8eD6+4cL17HkK4gqy5eOd38hK7Yng9Gb3RDC76fycq9brdPGs3u4HrI6HhhQHo1bBXyy+zRWPnYts5Gk4k/xTvvbFUJZ2wn7B/rWF99w0LdMrvbWsk7QVM8tjrjouvwr8LK7Y764oFCa67VoDuKsdqQFaObf4un0TfwuornZKZXymFVmox90fWtKVySeU0X0oOhiXVnm81mzh6LFR4qBjR3jIPwZktP9psJ+8eb+LJcLv9FgdW+x5AlWSV1l0bTUPMr2DM23GohVpMaC1lVT0JsvLsb1PmlPFaKzZnBk22MyX5MbDCIcLoKXrvKKu4Ub2EVQxuyQldF64gv9uFyjWF+R/qdhP3jffSnMshXoW+o32Muaxsr5Uj0M9pFWVXromG8eeFbyuscGNhANY+VIuhnGGMiga4POqTVaZxVlceurhK+RlnVk35g5PCQFQ7TelNcB9qB4HZTpTpI2j+4YatM8peaVC0j8UAVFslKR/On4//SWbk7sXKbMiLEm7+Gd8YHCcFrS3SClddD2aSz6iOrD3SToGQ00xpnpTWG03mj03jbldaTWG2ocQ8NQ8gKD+/wwwcetRyywss1R7KPPhhwypxebCXzf9iJX5alfBW4Hebec1nSt5i+DQRvSWXV8mabo6NRODoUYLWxQd8lKzL54VVWkRUYMmSl1RpC8A5DVk7fn21GG3RSdGEDR7YcSRKsmKHDsMt9zfosYMWVUDSOTonCSh5u2k0vwsrBy9WH/K65bPDOc1i5s1qK/eMN/KWsiFQtZuybGEyJhT01x+T2Bx3bhvCdnpyC45UPVqO5YfLmPxjqg1py8d5sT7ICcCCayqriNw06M/mTIhrumtB0NY2V0k00Eysdp7BxlVUoBg75AasKXi73foQg2Mx5+Mp1ilOhoQ+osgpGLX3fVOuWHFN1oNuMhQEd01sFWPkOjMam75sZrEp6nJV6j8TKa7YxuBP/51pJA0vTkNY0Ra+4I28Il8YLWami6pXODxf9V68orKoRxiT6m4we7DWNVFSa9mU5KtZf6U6M+X756205JoyLDUPrdCgE7Wz32RnzwAIa09KsOKuEXs10CsP1WqdTC9xGLuiUYZiS8C06b0azTZceX3Qbc/WKdcb88HGHsPkRvdLpa3ooQd4kKq6vp9q/uAUUqtWhGx/sBSufFSVajPHM6/cmEOWwRmUrK63xnht48Bw2kpU71pXe5mdFx8MMWInsMOXSkBV5zXrj2p/0e9QOka6AwaH0SdIPRIWsNpEy+JbESjbOYqzIZ5/gQwjRW2y8Mt77qqSmb92BlqFUrJZEBaqFSsj2irJyWfVOsB+PKN4ZojdUgFVnXqM8ZcCqNMBXY/k4tShM7ktWDX+CstGEH+iiJ6bXKRAnn52CUfQJbT+dFbl/6GVqek/6gUfUuN+I+oEyFiYwXA0DViL63d6h/bqdTorLV2msypdfwlUwc58hK5fVBmNQ4WljfMXqBVihmh+VVFbYUpBOF6eAtxnxFWGQvaWywvQJdngmqyq2Dpn/3PhKshLPkcKKTmJsda5T8n9S0iygVC2u4Po+UVYuK3q4hTZU0XMtyMpuwpdCVvSoyzkBem4xYMpg1aIAgRoVzwyyoqHEoCvKYIWqp7FewRzTm4RelXwjLa8Rk8p16vwvCvsmCxWXL/moZe4xZBVgVe+FByqs2NR1HcdxXWLluY4bsBKZtJAVOemsQb3j0xABqpfFirJQdFkevjGOIMuw0cN8T5IVPqw02gTj1bYck0x4KeNVqYp3YYTlLL0ktt402/5pLN0CStX6E2N7lF9st4Ga0Zz0+j7NTCvjFevU6zxyrtdr9Ifp265kxUSBdciqRFMi+tzrtXobGo9xkiPXBmq1EfdpxOPLWb0fkrNje6mstMaR53lHUwrHpB+YyYoOpxA/6gcKXWP2oFdxS261f53Mj3vzjKl6vM9MCyhVSzOMnRODuaz6J3RmrdHgXhRefugHBtGHeJKY2RSsWFs8MwqrVkO4wfP6nOIRG28/g5XbpZ4wOo2ayXsSn3LulpJfN6+ms9JMg+livguf23xWdDg9NzDlobASAZjZ+DDujqcdO16L6XRPMu0f/96ftqAC1TK3mNgdWZWmpuAAuvIGMkAsiIUTYkhWQV2Bwoqm5zFmEbEqZUazcrd92RVg8upg1bjHTzPCQZImJW8RPDo2ekRbWAWHM5zxUOeFjwRD7u9jhjQ6vvSGOUrF28i1gFK1dp7Lyq+77TdkTM5OBhjNt/tbWYWTnyqr0qytxve2GNgrGGyHrDQZC1/LB5eZnf4EVjGNq0JjZL4wO8eki+ZpjM1mFRyO+SuVlRMuHECmdl1x3Hwt0//D5rZZQJKvvtlxyHKmbdM0TyKsTvgnYk1Pv26YOsykN/g4e80PPYEo1DNtMyq6YNVsm3Yn0O3Nidr2ZGrwLsJ8jdl5I/q7csKbshuSFTRsz3FeeNSwIe1vGs0e72bbtOu+ber8UoIpwmodLuPP2Pm2aegGZRhMszYfUc/CzdnS84dG5OHt4HDDMDt1qpKC+zPb4mnn58eyIAa6pc/fh6gq11lJJQF2uwUU8rfdoix3hrlkT/moN8KPqMcr/qBZn46P4A5711zgWegdxQX1ibPy+etJ0NIEWhoFbTt+t14zTKPRvA4u0qGTiZ6ghmdiAng0ntabA9+Bq4RT92eDcXM8Cx4FB699hGnc60F3PGyCjAdHQUEf3ZwYaip0eCV++MwTz413FLnc3tFwrsPlTgdq0qL1Idf+aVlRcJocr3eCtVXcSqUibiY6kacK2M0CK8LcSqvXb1UrBWMLh59aFmLimV2nEp/bki1D/FABcYo0Xuxwp5q8XL+2BZX+t8Koypa1uv+ShF0FPMYHWr33rMUZpU4qqqjyouAUWqcPrFrbpfoyWPWm2+wf6xS3gASr/NSq5fJx+NNnlZP/k2LsYAH/KNWa8hj3PrVvH4OMsvN/e1pAAWu5etL7qIQeyCcrXm0bq50t4B+lWp++HG11LHa3gH+Man364o7zXQs9EgVblvxPEVgH1Xpgac1znYtI4ZJ1vLq5ujk7LgiLq9bFx7Xk87mL18mxghELaJ1RzztnhWGVzxd/8O19WjJrZ6P6q9rzF8FXLgqyAloH1XpAcTNnQxhTFMg6V75zV1SzuJx/6s70U0plmrHIlKmlm5ZqzRY7sModtSpJQbSY2SzBGuvZ++5gM4nW3TgtfzTovp/14+U4lT4/vPvea8nnw6U2s88mxC054ckT1/eMTMOEpQ5ZEQtonUYu+HQXWNZd1qjlNOtxmeMU6GDOXzml1qDTtk3DtuszZScEf8jatmGatlmP7DPYGtVNmx9u2tpYTI1Uh9BmQ1QY0Rn+Y5o46dtJaTSHk8fm35y3+NeH2YDvYWSTVr7OOpEOv4t8YxcjCA7kTfqJKw2dxcTGIrM3NmMn/d5chn+6OZCwquOgLpjphrJE3Z+bQRrG0KiouFU3eJt/xgkgZ2xi+14tflLd8EoDfkbWji0fdHiLTK89J1ZibW2OBeROYOQLhV1BqVpnqapFqxUjQuWxcEF6txmOpExugleZR8J3Qy7/K80i9SIMyzlhVwn+5gRZ+VhcobcmseXZWANPC+jiSz0d7Jfti3WfUqgYINsCxlyL3WygUK2rlPPmssIZbFgJT8fotD0JlRjB7DpdsjGn0ajfEWs1uNHEI7D2R2HlYm2LPSolWWkfE6vEkiBlAaMUVTGcHUmVM0YtYkUbpIglVnrICqr/x9eDJlNW1czIXLPmYDAWyx4wwe5gXR7TxxvPv0ZsJiyDUViNsFB66JQ8WlclaojwzPbHxKq0ia/fiqdsLTW9t9pVrbCF/0ycFVkxbTQD8XE5h6JXmj6f8DcVXBtKhaourqhntl/BXXv0QIE8KrOk1fJUWau7KisscGU2V84WnQ2X1+t1H9+1PiZWwrZkWECQZWjErpZ7oCpb/5U4K+mV3IJrZsZYiQpXqs/XoLaJ9nORS6mo+gwL9qgsXNSbufh1qO8KWNFHanUbNqoH69s/IlalSl3xL1gjpauXMnFxs9xHrS6/fZ08KY1XKivFBgYdSeX8UL313pYaBuKKbWecEi5lZMHCIlzJ3vYUVh7Yzsj6iG4aq1kJilbCFcPPk1VpolhBPb6AEWGV767cknt1V94HVfnX714lzpnCStErcuW4uFTWPJOrlYIq1BGhq5R6YPWCokw+JAm2glXVxX2sImua0ljpzcH4A5euKC17rqxKfhASZ9UDWiT7kCqX//7u88Qpt7AKItO3jCyfgymWcCk5mcROS9RANzYzkq4eYdWeAAm9EVl+lsZKA/cSKjbtE6yFfbas3K5cJqLvNxecJ9wCvirESk9jNRT1w7jFCNODPscViszolXxy7G0h2MWhDWQdXGgXrTNNZRWOAli4/GxZlRwRZRUvsy2O6vvvslmxrXpFC+y7FAeGw1KpiuGt0ZesIgLF78SK7qpzHcn2pbJisuSaFgQ8X1alidgc7xHU6qevPyumV6mspmJxNrHSY6xMyYrZqvy5ErCiPQ3aka0w01ix+ujoaETL0Njcfc6sKNJMcwKLSM5Ydvntu88Kskq1gajw3NWgbZb04PMWLtHSW8SK1SNL14GosIFzWn8VWRqT6gdiMCD2mOTe43NmVYIha4+CQCC1PL07O0+f37/8/fNXRVml6RV1menLNUDB7gdiZ6VWaUJriBOTF8IPrLiU1pABG95qdnyFXiWMd8+aVZVHWXt5Ftb5GjpqsUqLvS7//vVn92FF8RXEwsFKaBLKG/GoqYXLhpM7rkXjK01X9kzJYUXp0bb/vFmV+o3U4s1tfroVTPAvkrAuf+AWMIcV22YDxVhSlWuI5S8ukQsPls1FJnpi+Vcsb6GY1VxWDbEO/3mzKvknyXVx1vGWvLo6u5VIQF1+DxZwD70yRSzsB3urlFqkHuLnMWa4PBVdjQHtWRH0qkM4Y/lAJVzOyluA0Cag7d5zZ+WOU3IWF+5ZXghsHasp9MTc1j/AAu7BijVgNri6adCmpzjV2yT1GMOmL+8xn67jrG8fIRp1mg92vQ+0WDGeZ1fGutS8xdDv9/0B+Y615+0HglQTiVnrlH+8zlGt6ETkOqZWP6IF3MMPBB8c4lsKc8d4zIRK5Iw202yx2TLqgrBxerszHHSnrK3TBrWJ+St2IiPi9LxFm4sh5mCedXyFskj4cjQYLbJVKxytQJwI7MvvX7/ahZWaZ9fCraHkFuXuKFj1TP/aYq/RvtgfT85C0s4jiXlhzRgK9yI/b0H77D13VusEiqW4u3VmxW20nCJ62E9kAYv6FlFWUsx60F/dyNpmeyyrYzwWmds2UN9UVg4ZVhlJ57MysTbgubO6SahV4Dg4GaqVo1eXP0pUqawapmEYpmTV5m9sda5Rx4Xzmm5/CLvLnTVsWlDPxzB9EM5yeNO2IfYn0U17CquyOSs4AdXGlHoavLHFXiJdPJtk5Q7aYcWMYetdqhiwYTs59mxZXaSbQJKr1Kmr7PHq8vuvX+WwcrpvQER/e0N4s1Hmr6a432Gt6UUyedVRHT9njW5PjX4df9rBnQi0eXcidkIdQJNDcYINnmDo4ZsZnjqYXJw1p/M57EvbadTfbES7Lh7z5r4/R/RokpyfV6tanLOUWMtaZvqB/wzUKo1Vpsj4qtX3vETFJhf4fNJK1lg6/Qn/wt4/Tgzr4z+mMuEEq2V0aU7arLAaX60VE6hYwP1YHSRXkqxi9UduysSwtZLPuJq3uPz59asDq0eUraz4kJZ0CK1ztJSxfOAvilodWD28JHyLZXJ5onOecAghz353vlQ/j1jAA6tHkITPXk6rmE0ZteLTV5c/v3p1YPWocpVgcJF22CKpWnH55fVnB1aPKut4PtA6T19/dJFfJnj527vP9mdlHlgVkMVtYsDKCDnW5zmw4hZwR1b2gVUBcRME0o0gSOosMMmvMQu4G6tK6irDg8Ql4bRbt5mLMBdZqnX5r5gF3I3VQYrJVbL7MxWr5K4yLODXrw6snkCSk40pIVYgSR+fy/ffxS3ggdWjSHIxMM4Mp4uTZgUv//V1AtWB1WNIihG07jKGrKQnUhalmwdWTyFOSmmFlb6lSKpWlX9NsYAHVo8jaUtMrdOUlfSL1IKZVAt4YPU44qQVViR3iF6sUtNMlz+8S/iAB1aPJulrt63blaJbi1VG8Xq6BUxl5d5cXNAOQPjqsN/gHuIm8kxCtcq3ZzdXi/X64uw2c9PHf6RawPR6i1PeCLK6gCT9YQO7feQmHUOwDDV7JerlD8koOFuvYLzDNQuQrMqOuA+SJ7ttuKSg+jWesi3Eip8uMyw4yBZxC++UGpOfMixgLqsLqIk/oNpX0isBt6rVj5moclg5/FxWxlZou8viah1gd53F4gU8A5lDVh6qb7MGq1xWYAFhC6Gb5fHxMf7hjL9aOOfHQs64a8r/Efvtnh6rcouRxIp/YX23PHZwSdESy6pu7m7xTfoea5+U7L7pUnJ+sQgreCqsU+hx7mFYFlZ38BenzuJW+jHnUCFqWeKnhpdWRNAl4Q7lMXiVd1idYwF6R/hA1kswr7vCuvw5I7LKZbWE5IdFodWZRfXWC1Q0WLGCDiexIi9EsILzWcEfOWX4IpDnDWL54gL5lXFJZvZk6acjifKzLaje5aHK1Ct48EUUvF7Sujs48RpYWWcXqzgrl0fNK27cjsW/UL8IqnkFrCAVhvC5Yt2s1sJvuUuc+dOTix22Xrr89vNcVJms+P+Cbbng/RW48GC3wCSuS+4yYOU4C5HmAj3CeRqILW4kSdBSoH6j7k3JPdrYRpWfqKzTExgppMq/pWcBt7O6LYdW6gaNICjUChacwKIGJ2QVegoBqzUGZjhSodG7xb/y79/CX7kXuF4v45uKfqqyuCuyV5Z1+ftPOR5gPiv4HQU58+wuQaOgexcwjxZjRc4CGMmAVekYPoC3V+RgICv+YslJrU6XmAl7ETYQ5Ga5ldZl+b8/y46rtrFyHa68sghxBX7GhYVbjF+gmoSsrPOzuyX1fMiKD23W1Q1BClhxB/IYtYuu/MWwKrkZCfWQ1Le/bLN/uaxwdZ1YbwcQVmdoAmHUOndVvXKF96GyQgeEfwG+HrDCv8I0KPcuyEV8MQKrPzJwWZzUT6/znYqtrCg6ICt4znXqlEziMRKIsnLIvIWsIPC65c1A2kOOV+BbnDli0ALf5GX9FNfFuYxqVI26LP/+23fvXhdQqnxWULUhNslYoxd/6rqLC3LxFFYL1wUMtxFWuOSVwt1T8v4xLruC/8Jwtyq/NFa8Ty7ubpUpkUvL+v7n3/75+t3XrwtLos1wTiQcVcDg8s5FuwjV2Qqr0/NTYS0VVhQBn8lXt2fwA10cNlaN3N5BQPySbKAUZ3F1cXYOcnf2P//7f1/8m8sXheXfXyQadIO5RrCClL7FVwsMh1EfIE0R+oFl6QdaASsoUKS8x6nwFcmtXOHR1vLcejm+xSOKe1pe0u4Z7h1/hSsoxTgDPY2+obNclu8oHwgYjim+Ol6WZdDk3sqMn8iCWGX69cEzMNuna66zp4fK+PsLD1VFEtxZc4EuBV2DzOuVnNqgYxbrq6ubmytxuBt+Ed0RMnKc1fHNarW6ktmNmwt4uVi/hHmRP0JuYlswbJV1EElLP/AgTyIXEB7sMpt/sTq2ZCAt46uDPIW4yzDSKiYQ+VliRfOB1VPKGvyHXaKhBXxBuuQHVk8pi/Pb050mBp3z09Pg9yBX5+dnn6rH9/9e/ej61++e4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0" name="AutoShape 12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62" name="AutoShape 14" descr="Картинки по запросу &quot;национальный проект культура логотип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1116013" y="1917700"/>
            <a:ext cx="6696075" cy="27352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</a:defRPr>
            </a:lvl1pPr>
            <a:lvl2pPr eaLnBrk="0" hangingPunct="0">
              <a:defRPr sz="3600">
                <a:solidFill>
                  <a:schemeClr val="tx2"/>
                </a:solidFill>
                <a:latin typeface="Arial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altLang="ru-RU" sz="6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Спасибо </a:t>
            </a:r>
            <a:r>
              <a:rPr lang="en-US" altLang="ru-RU" sz="6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altLang="ru-RU" sz="6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altLang="ru-RU" sz="6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89340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F:\Документы\РАБОТА\МОИ ДОКУМЕНТЫ ОЭ\СОЦ.-ЭКОНОМ. РАЗВИТИЕ\Информация о Соц.-эконом.развитии\Для отчета главы перед жителями\2020\Презентация шаблон\corona-4959447_1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Diffused/>
                    </a14:imgEffect>
                    <a14:imgEffect>
                      <a14:sharpenSoften amount="-29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10" y="981614"/>
            <a:ext cx="9126289" cy="5608099"/>
          </a:xfrm>
          <a:prstGeom prst="rect">
            <a:avLst/>
          </a:prstGeom>
          <a:noFill/>
          <a:effectLst>
            <a:glow rad="127000">
              <a:schemeClr val="bg1">
                <a:alpha val="27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589713"/>
            <a:ext cx="755650" cy="268287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68891" y="111938"/>
            <a:ext cx="1410559" cy="664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9291" y="1124744"/>
            <a:ext cx="85801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</a:rPr>
              <a:t>Утверждён план - график </a:t>
            </a:r>
            <a:r>
              <a:rPr lang="ru-RU" sz="1400" b="1" dirty="0">
                <a:solidFill>
                  <a:srgbClr val="002060"/>
                </a:solidFill>
              </a:rPr>
              <a:t>проведения проверок в объектах потребительского рынка </a:t>
            </a:r>
            <a:r>
              <a:rPr lang="ru-RU" sz="1400" b="1" dirty="0" smtClean="0">
                <a:solidFill>
                  <a:srgbClr val="002060"/>
                </a:solidFill>
              </a:rPr>
              <a:t> совместно с волонтёрами на </a:t>
            </a:r>
            <a:r>
              <a:rPr lang="ru-RU" sz="1400" b="1" dirty="0">
                <a:solidFill>
                  <a:srgbClr val="002060"/>
                </a:solidFill>
              </a:rPr>
              <a:t>предмет соблюдения требований </a:t>
            </a:r>
            <a:r>
              <a:rPr lang="ru-RU" sz="1400" b="1" dirty="0" err="1">
                <a:solidFill>
                  <a:srgbClr val="002060"/>
                </a:solidFill>
              </a:rPr>
              <a:t>Роспотребнадзора</a:t>
            </a:r>
            <a:r>
              <a:rPr lang="ru-RU" sz="1400" b="1" dirty="0">
                <a:solidFill>
                  <a:srgbClr val="002060"/>
                </a:solidFill>
              </a:rPr>
              <a:t> и организовано их исполнение.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499992" y="1809074"/>
            <a:ext cx="2603630" cy="13849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83568" y="4478743"/>
            <a:ext cx="2912324" cy="1638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890264" y="2996969"/>
            <a:ext cx="1867946" cy="1188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71800" y="512763"/>
            <a:ext cx="400755" cy="549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979712" y="124179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002060"/>
                </a:solidFill>
              </a:rPr>
              <a:t>Меры по предупреждению завоза и распространения новой коронавирусной инфекции, вызванной </a:t>
            </a:r>
            <a:r>
              <a:rPr lang="en-US" sz="1600" b="1" dirty="0" smtClean="0">
                <a:solidFill>
                  <a:srgbClr val="002060"/>
                </a:solidFill>
              </a:rPr>
              <a:t>COVID</a:t>
            </a:r>
            <a:r>
              <a:rPr lang="ru-RU" sz="1600" b="1" dirty="0" smtClean="0">
                <a:solidFill>
                  <a:srgbClr val="002060"/>
                </a:solidFill>
              </a:rPr>
              <a:t>-19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595329" y="4509120"/>
            <a:ext cx="3685637" cy="1790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82737" y="1887852"/>
            <a:ext cx="4124526" cy="2003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F:\Документы\РАБОТА\МОИ ДОКУМЕНТЫ ОЭ\СОЦ.-ЭКОНОМ. РАЗВИТИЕ\Информация о Соц.-эконом.развитии\Для отчета главы перед жителями\2020\Презентация шаблон\corona-4959447_1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owDiffused/>
                    </a14:imgEffect>
                    <a14:imgEffect>
                      <a14:sharpenSoften amount="-29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10" y="1017020"/>
            <a:ext cx="9126289" cy="5608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589713"/>
            <a:ext cx="755650" cy="268287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92226" y="5920382"/>
            <a:ext cx="8586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400" b="1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1800" y="512763"/>
            <a:ext cx="400755" cy="549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83291" y="1340767"/>
            <a:ext cx="2088231" cy="2784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95536" y="4624340"/>
            <a:ext cx="2177021" cy="1449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761815" y="4298074"/>
            <a:ext cx="2664296" cy="1776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6" name="TextBox 15"/>
          <p:cNvSpPr txBox="1"/>
          <p:nvPr/>
        </p:nvSpPr>
        <p:spPr>
          <a:xfrm>
            <a:off x="220227" y="97264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002060"/>
                </a:solidFill>
              </a:rPr>
              <a:t>Волонтеры районного отделения волонтерской организации «Рука помощи»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954583" y="3542106"/>
            <a:ext cx="2190750" cy="2921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843808" y="1268760"/>
            <a:ext cx="2700337" cy="2025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861614" y="1775871"/>
            <a:ext cx="3114111" cy="2074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9083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7"/>
          <p:cNvSpPr>
            <a:spLocks noChangeArrowheads="1"/>
          </p:cNvSpPr>
          <p:nvPr/>
        </p:nvSpPr>
        <p:spPr bwMode="auto">
          <a:xfrm>
            <a:off x="338138" y="1196975"/>
            <a:ext cx="85502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b="1" dirty="0">
                <a:solidFill>
                  <a:srgbClr val="013657"/>
                </a:solidFill>
              </a:rPr>
              <a:t>В рамках исполнения Указа Президента Российской Федерации </a:t>
            </a:r>
          </a:p>
          <a:p>
            <a:pPr algn="just" eaLnBrk="1" hangingPunct="1"/>
            <a:r>
              <a:rPr lang="ru-RU" altLang="ru-RU" b="1" dirty="0">
                <a:solidFill>
                  <a:srgbClr val="013657"/>
                </a:solidFill>
              </a:rPr>
              <a:t>от 07.05.2018 № 204 «О национальных целях и стратегических задачах развития Российской Федерации на период до 2024 года» городское поселение Новоаганск участвует в реализации мероприятий и достижении целевых показателей  следующих национальных проектов: </a:t>
            </a: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150" y="3124200"/>
            <a:ext cx="59372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150" y="3933825"/>
            <a:ext cx="5492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875" y="4670425"/>
            <a:ext cx="6445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4" descr="D:\Users\Лариса\Desktop\МОИ ДОКУМЕНТЫ ОЭ\СОЦ.-ЭКОНОМ. РАЗВИТИЕ\НАЦ ПРОЕКТ\Презентация\2019_11_01(4)-2 (2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325" y="5661025"/>
            <a:ext cx="463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Прямоугольник 13"/>
          <p:cNvSpPr>
            <a:spLocks noChangeArrowheads="1"/>
          </p:cNvSpPr>
          <p:nvPr/>
        </p:nvSpPr>
        <p:spPr bwMode="auto">
          <a:xfrm>
            <a:off x="1250950" y="3098800"/>
            <a:ext cx="4294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025198"/>
                </a:solidFill>
              </a:rPr>
              <a:t>«Жильё и </a:t>
            </a:r>
          </a:p>
          <a:p>
            <a:pPr eaLnBrk="1" hangingPunct="1"/>
            <a:r>
              <a:rPr lang="ru-RU" altLang="ru-RU" b="1">
                <a:solidFill>
                  <a:srgbClr val="025198"/>
                </a:solidFill>
              </a:rPr>
              <a:t>городская среда»</a:t>
            </a:r>
          </a:p>
        </p:txBody>
      </p:sp>
      <p:sp>
        <p:nvSpPr>
          <p:cNvPr id="4105" name="Прямоугольник 14"/>
          <p:cNvSpPr>
            <a:spLocks noChangeArrowheads="1"/>
          </p:cNvSpPr>
          <p:nvPr/>
        </p:nvSpPr>
        <p:spPr bwMode="auto">
          <a:xfrm>
            <a:off x="1325563" y="4070350"/>
            <a:ext cx="1887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025198"/>
                </a:solidFill>
              </a:rPr>
              <a:t>«Демография»</a:t>
            </a:r>
            <a:endParaRPr lang="ru-RU" altLang="ru-RU">
              <a:solidFill>
                <a:srgbClr val="025198"/>
              </a:solidFill>
            </a:endParaRPr>
          </a:p>
        </p:txBody>
      </p:sp>
      <p:sp>
        <p:nvSpPr>
          <p:cNvPr id="4106" name="Прямоугольник 15"/>
          <p:cNvSpPr>
            <a:spLocks noChangeArrowheads="1"/>
          </p:cNvSpPr>
          <p:nvPr/>
        </p:nvSpPr>
        <p:spPr bwMode="auto">
          <a:xfrm>
            <a:off x="1312863" y="4884738"/>
            <a:ext cx="14890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025198"/>
                </a:solidFill>
              </a:rPr>
              <a:t>«Культура»</a:t>
            </a:r>
            <a:endParaRPr lang="ru-RU" altLang="ru-RU">
              <a:solidFill>
                <a:srgbClr val="025198"/>
              </a:solidFill>
            </a:endParaRPr>
          </a:p>
        </p:txBody>
      </p:sp>
      <p:sp>
        <p:nvSpPr>
          <p:cNvPr id="4107" name="Прямоугольник 16"/>
          <p:cNvSpPr>
            <a:spLocks noChangeArrowheads="1"/>
          </p:cNvSpPr>
          <p:nvPr/>
        </p:nvSpPr>
        <p:spPr bwMode="auto">
          <a:xfrm>
            <a:off x="1312863" y="5707063"/>
            <a:ext cx="18049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ru-RU" altLang="ru-RU" b="1">
                <a:solidFill>
                  <a:srgbClr val="025198"/>
                </a:solidFill>
              </a:rPr>
              <a:t>«Экология»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388350" y="6589713"/>
            <a:ext cx="755650" cy="268287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85720" y="285728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РФ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F:\Документы\РАБОТА\МОИ ДОКУМЕНТЫ ОЭ\СОЦ.-ЭКОНОМ. РАЗВИТИЕ\Информация о Соц.-эконом.развитии\Для отчета главы перед жителями\2020\Презентация шаблон\1200px-Logo_of_the_National_Projects_of_Russia.svg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5951" y="2754908"/>
            <a:ext cx="3612945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лево 1"/>
          <p:cNvSpPr/>
          <p:nvPr/>
        </p:nvSpPr>
        <p:spPr>
          <a:xfrm>
            <a:off x="3749179" y="3272234"/>
            <a:ext cx="864096" cy="299244"/>
          </a:xfrm>
          <a:prstGeom prst="leftArrow">
            <a:avLst/>
          </a:prstGeom>
          <a:solidFill>
            <a:srgbClr val="6AB0D7"/>
          </a:solidFill>
          <a:ln>
            <a:solidFill>
              <a:srgbClr val="6AB0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лево 16"/>
          <p:cNvSpPr/>
          <p:nvPr/>
        </p:nvSpPr>
        <p:spPr>
          <a:xfrm>
            <a:off x="3749179" y="4140994"/>
            <a:ext cx="864096" cy="299244"/>
          </a:xfrm>
          <a:prstGeom prst="leftArrow">
            <a:avLst/>
          </a:prstGeom>
          <a:solidFill>
            <a:srgbClr val="6AB0D7"/>
          </a:solidFill>
          <a:ln>
            <a:solidFill>
              <a:srgbClr val="6AB0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лево 17"/>
          <p:cNvSpPr/>
          <p:nvPr/>
        </p:nvSpPr>
        <p:spPr>
          <a:xfrm>
            <a:off x="3762266" y="4919266"/>
            <a:ext cx="864096" cy="299244"/>
          </a:xfrm>
          <a:prstGeom prst="leftArrow">
            <a:avLst/>
          </a:prstGeom>
          <a:solidFill>
            <a:srgbClr val="6AB0D7"/>
          </a:solidFill>
          <a:ln>
            <a:solidFill>
              <a:srgbClr val="6AB0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лево 18"/>
          <p:cNvSpPr/>
          <p:nvPr/>
        </p:nvSpPr>
        <p:spPr>
          <a:xfrm>
            <a:off x="3762266" y="5705792"/>
            <a:ext cx="864096" cy="299244"/>
          </a:xfrm>
          <a:prstGeom prst="leftArrow">
            <a:avLst/>
          </a:prstGeom>
          <a:solidFill>
            <a:srgbClr val="6AB0D7"/>
          </a:solidFill>
          <a:ln>
            <a:solidFill>
              <a:srgbClr val="6AB0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395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15888"/>
            <a:ext cx="6445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338D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95288" y="407988"/>
            <a:ext cx="396081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</a:rPr>
              <a:t>ДЕМОГРАФИЯ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950" y="1222375"/>
            <a:ext cx="63357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21677D"/>
                </a:solidFill>
              </a:rPr>
              <a:t>По состоянию на </a:t>
            </a:r>
            <a:r>
              <a:rPr lang="ru-RU" sz="1600" b="1" dirty="0" smtClean="0">
                <a:solidFill>
                  <a:srgbClr val="21677D"/>
                </a:solidFill>
              </a:rPr>
              <a:t>01.01.2022 </a:t>
            </a:r>
            <a:r>
              <a:rPr lang="ru-RU" sz="1600" b="1" dirty="0">
                <a:solidFill>
                  <a:srgbClr val="21677D"/>
                </a:solidFill>
              </a:rPr>
              <a:t>численность населения городского поселения Новоаганск составила </a:t>
            </a:r>
            <a:r>
              <a:rPr lang="ru-RU" sz="1600" b="1" dirty="0" smtClean="0">
                <a:solidFill>
                  <a:srgbClr val="7030A0"/>
                </a:solidFill>
              </a:rPr>
              <a:t>9 940 </a:t>
            </a:r>
            <a:r>
              <a:rPr lang="ru-RU" sz="1600" b="1" dirty="0">
                <a:solidFill>
                  <a:srgbClr val="21677D"/>
                </a:solidFill>
              </a:rPr>
              <a:t>человек</a:t>
            </a:r>
            <a:endParaRPr lang="ru-RU" sz="1600" b="1" dirty="0">
              <a:solidFill>
                <a:schemeClr val="accent3"/>
              </a:solidFill>
            </a:endParaRPr>
          </a:p>
        </p:txBody>
      </p:sp>
      <p:sp>
        <p:nvSpPr>
          <p:cNvPr id="5128" name="TextBox 8"/>
          <p:cNvSpPr txBox="1">
            <a:spLocks noChangeArrowheads="1"/>
          </p:cNvSpPr>
          <p:nvPr/>
        </p:nvSpPr>
        <p:spPr bwMode="auto">
          <a:xfrm>
            <a:off x="5921375" y="2924175"/>
            <a:ext cx="30543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500" b="1">
                <a:solidFill>
                  <a:srgbClr val="21677D"/>
                </a:solidFill>
              </a:rPr>
              <a:t>Структура населения городского поселения Новоаганск</a:t>
            </a:r>
          </a:p>
        </p:txBody>
      </p:sp>
      <p:pic>
        <p:nvPicPr>
          <p:cNvPr id="5130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9425" y="1168400"/>
            <a:ext cx="1817688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477993690"/>
              </p:ext>
            </p:extLst>
          </p:nvPr>
        </p:nvGraphicFramePr>
        <p:xfrm>
          <a:off x="385630" y="1784067"/>
          <a:ext cx="4474401" cy="2220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28349181"/>
              </p:ext>
            </p:extLst>
          </p:nvPr>
        </p:nvGraphicFramePr>
        <p:xfrm>
          <a:off x="412117" y="4149080"/>
          <a:ext cx="4303899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50081191"/>
              </p:ext>
            </p:extLst>
          </p:nvPr>
        </p:nvGraphicFramePr>
        <p:xfrm>
          <a:off x="5654227" y="3317081"/>
          <a:ext cx="3111948" cy="3102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59066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88350" y="6669088"/>
            <a:ext cx="755650" cy="188912"/>
          </a:xfrm>
          <a:prstGeom prst="rect">
            <a:avLst/>
          </a:prstGeom>
          <a:solidFill>
            <a:srgbClr val="297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7550" y="161925"/>
            <a:ext cx="64293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288" y="407988"/>
            <a:ext cx="396081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002060"/>
                </a:solidFill>
              </a:rPr>
              <a:t>УРОВЕНЬ ЖИЗНИ НАСЕЛЕНИЯ</a:t>
            </a:r>
          </a:p>
        </p:txBody>
      </p:sp>
      <p:pic>
        <p:nvPicPr>
          <p:cNvPr id="6153" name="Picture 9" descr="D:\Users\Лариса\Desktop\МОИ ДОКУМЕНТЫ ОЭ\СОЦ.-ЭКОНОМ. РАЗВИТИЕ\Информация о Соц.-эконом.развитии\Для отчета главы перед жителями\2019\Презентация шаблон\im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2497998" cy="149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D:\Users\Лариса\Desktop\МОИ ДОКУМЕНТЫ ОЭ\СОЦ.-ЭКОНОМ. РАЗВИТИЕ\Информация о Соц.-эконом.развитии\Для отчета главы перед жителями\2019\Презентация шаблон\HTB1aMsnKpXXXXXxXFXXq6xXFXXX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2771" y="4581128"/>
            <a:ext cx="2448272" cy="194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29346299"/>
              </p:ext>
            </p:extLst>
          </p:nvPr>
        </p:nvGraphicFramePr>
        <p:xfrm>
          <a:off x="4788024" y="1254414"/>
          <a:ext cx="4192464" cy="3326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61804759"/>
              </p:ext>
            </p:extLst>
          </p:nvPr>
        </p:nvGraphicFramePr>
        <p:xfrm>
          <a:off x="179512" y="2775198"/>
          <a:ext cx="4536504" cy="3746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20842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Diseño predeterminado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iseño predeterminado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12162</TotalTime>
  <Words>1050</Words>
  <Application>Microsoft Office PowerPoint</Application>
  <PresentationFormat>Экран (4:3)</PresentationFormat>
  <Paragraphs>207</Paragraphs>
  <Slides>42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42</vt:i4>
      </vt:variant>
    </vt:vector>
  </HeadingPairs>
  <TitlesOfParts>
    <vt:vector size="45" baseType="lpstr">
      <vt:lpstr>4_Diseño predeterminado</vt:lpstr>
      <vt:lpstr>Diseño predeterminado</vt:lpstr>
      <vt:lpstr>2_Diseño predeterminado</vt:lpstr>
      <vt:lpstr>Отчет главы городского поселения Новоаганск о результатах своей деятельности, деятельности администрации городского поселения, в том числе о решении вопросов, поставленных Советом депутатов поселения в 2022 году</vt:lpstr>
      <vt:lpstr>Слайд 2</vt:lpstr>
      <vt:lpstr>Специальная военная операция</vt:lpstr>
      <vt:lpstr>Гуманитарная помощь. Специальная военная операция.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Work</cp:lastModifiedBy>
  <cp:revision>1280</cp:revision>
  <cp:lastPrinted>2021-01-25T09:58:10Z</cp:lastPrinted>
  <dcterms:created xsi:type="dcterms:W3CDTF">2010-05-23T14:28:12Z</dcterms:created>
  <dcterms:modified xsi:type="dcterms:W3CDTF">2023-01-25T04:21:38Z</dcterms:modified>
</cp:coreProperties>
</file>